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8" r:id="rId23"/>
    <p:sldId id="277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91" r:id="rId34"/>
    <p:sldId id="290" r:id="rId35"/>
    <p:sldId id="288" r:id="rId36"/>
    <p:sldId id="289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12" r:id="rId53"/>
    <p:sldId id="313" r:id="rId54"/>
    <p:sldId id="307" r:id="rId55"/>
    <p:sldId id="308" r:id="rId56"/>
    <p:sldId id="309" r:id="rId57"/>
    <p:sldId id="310" r:id="rId58"/>
    <p:sldId id="311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4" r:id="rId89"/>
    <p:sldId id="343" r:id="rId90"/>
    <p:sldId id="345" r:id="rId91"/>
    <p:sldId id="354" r:id="rId92"/>
    <p:sldId id="346" r:id="rId93"/>
    <p:sldId id="350" r:id="rId94"/>
    <p:sldId id="351" r:id="rId95"/>
    <p:sldId id="353" r:id="rId96"/>
    <p:sldId id="352" r:id="rId97"/>
    <p:sldId id="348" r:id="rId98"/>
    <p:sldId id="347" r:id="rId99"/>
    <p:sldId id="349" r:id="rId100"/>
    <p:sldId id="355" r:id="rId101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>
        <p:scale>
          <a:sx n="98" d="100"/>
          <a:sy n="98" d="100"/>
        </p:scale>
        <p:origin x="67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3830E56-4C24-458E-AEC3-8C6DA5B295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ABEB661D-5B34-4769-A3FE-EE58F79453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D8E790F-7B00-4D4D-8E8C-8938EF985E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E6244D-E26A-4750-97CF-0445E08F5844}" type="datetimeFigureOut">
              <a:rPr lang="zh-TW" altLang="en-US" smtClean="0"/>
              <a:t>2022/11/23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DA632F0-088B-4688-838C-40F7C2F565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33EF3D1-05ED-4D88-89EF-4766ED234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A89AD-F963-4954-89B0-9B654AB1A34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93117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D34FB3A-9CF7-4266-9D93-9B9A856C5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451D52BE-2FE2-4A90-95B3-74384AF254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D0EAACA-A3B7-4839-B61F-8913A27DB9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E6244D-E26A-4750-97CF-0445E08F5844}" type="datetimeFigureOut">
              <a:rPr lang="zh-TW" altLang="en-US" smtClean="0"/>
              <a:t>2022/11/23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1D5BD02-B6C5-47D7-AA36-E4F8A5766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A7EE2C2-C9B1-4F20-B26A-ABD1D71E76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A89AD-F963-4954-89B0-9B654AB1A34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226057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F53D4DFC-44DD-49F9-9554-55B6BCEF5FC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3E79B4A1-F4FE-43BA-BF25-6447E770E5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00FA667-68D2-4F81-B766-C64C64DFD9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E6244D-E26A-4750-97CF-0445E08F5844}" type="datetimeFigureOut">
              <a:rPr lang="zh-TW" altLang="en-US" smtClean="0"/>
              <a:t>2022/11/23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C36EB18-46D3-4910-9158-A7135D7DBF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4A1C23E-3107-4667-BCD4-7D0197D59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A89AD-F963-4954-89B0-9B654AB1A34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735074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149580A-117F-4272-A491-32DA113FF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87B4489-4036-46C2-B5BC-68596930E1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23C5522-013B-414F-BF4B-2BBA45952A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E6244D-E26A-4750-97CF-0445E08F5844}" type="datetimeFigureOut">
              <a:rPr lang="zh-TW" altLang="en-US" smtClean="0"/>
              <a:t>2022/11/23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183D8B5-1CC2-4106-9B4B-4CF26AD7F6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8908F09-F84F-4BE8-9EA2-566F1CE89F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A89AD-F963-4954-89B0-9B654AB1A34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941269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422161D-6212-4DF5-ABFB-930684A4B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5635E4B-8A86-46F9-9D76-A01EC69EF0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DF9E5F7-44AB-4BCA-8F9F-4C46FD0DD7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E6244D-E26A-4750-97CF-0445E08F5844}" type="datetimeFigureOut">
              <a:rPr lang="zh-TW" altLang="en-US" smtClean="0"/>
              <a:t>2022/11/23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7F327DF-DD32-4921-B47D-61578D0F08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31E78B6-CF54-4709-BD4C-810B36198E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A89AD-F963-4954-89B0-9B654AB1A34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97662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ADF390B-14DA-4DFE-8189-3FF55D573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9A71F6E-BD2C-42B3-ADE6-45D046A27E4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917FC265-D5F8-4B06-A650-0AD3E202A1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4A55F0CC-5310-42CF-9CEC-9BD7995A71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E6244D-E26A-4750-97CF-0445E08F5844}" type="datetimeFigureOut">
              <a:rPr lang="zh-TW" altLang="en-US" smtClean="0"/>
              <a:t>2022/11/23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E44AEE1F-1A8C-4C69-AD60-20B2F6D4E5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4C4C0FB3-B663-4F08-86B8-C8FDA646D3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A89AD-F963-4954-89B0-9B654AB1A34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512922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D22417C-8AD8-45AB-80EA-BDAD19B63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0FB9F2C-BB29-488D-8B17-CE18DA8D3B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5E5F2549-B783-4223-9EB6-0FD2452427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CD5C475D-B808-47B0-8AA7-519FF51FB88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FB7D4511-F3E5-408A-8DB5-EE02537A537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03F84D99-A1BC-4FE6-8B46-0473DA6CA4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E6244D-E26A-4750-97CF-0445E08F5844}" type="datetimeFigureOut">
              <a:rPr lang="zh-TW" altLang="en-US" smtClean="0"/>
              <a:t>2022/11/23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B95756F7-AE58-4646-B476-F1DDDDFA36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50AE2307-CAA6-4555-8483-B7C96600E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A89AD-F963-4954-89B0-9B654AB1A34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163645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2BC0364-2397-452A-A9D0-3B0BF41508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D100EC7E-F736-45BF-BCCD-2730F4A27B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E6244D-E26A-4750-97CF-0445E08F5844}" type="datetimeFigureOut">
              <a:rPr lang="zh-TW" altLang="en-US" smtClean="0"/>
              <a:t>2022/11/23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C7623F0D-30B1-47D8-AADA-BEF650F4D4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5C278D3-6864-4DA6-B584-33D2C4A5F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A89AD-F963-4954-89B0-9B654AB1A34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594532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553E74C0-EA97-4D55-8EAC-2FECF9F8EC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E6244D-E26A-4750-97CF-0445E08F5844}" type="datetimeFigureOut">
              <a:rPr lang="zh-TW" altLang="en-US" smtClean="0"/>
              <a:t>2022/11/23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2680F922-8BA4-4D7C-A56E-024049AD70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DB5D729-18BF-4A47-AB1C-238240669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A89AD-F963-4954-89B0-9B654AB1A34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90628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6D05750-D15C-486A-9738-18E0097F5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8870BBA-A458-4C20-84C4-B227D22426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92D54BD4-89EA-4867-A1AB-89B894888E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3561EBE5-82C4-4EF6-9A26-300FB8350B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E6244D-E26A-4750-97CF-0445E08F5844}" type="datetimeFigureOut">
              <a:rPr lang="zh-TW" altLang="en-US" smtClean="0"/>
              <a:t>2022/11/23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1C704491-03AD-474E-BB3B-EB4683933E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355283D6-80F7-4059-B23C-BD2E4E84D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A89AD-F963-4954-89B0-9B654AB1A34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509636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83A3665-787D-4713-8EA9-8DAC73D22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B2D80D43-F7C2-412C-8965-C631525C1EB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8CBE5F92-209D-4CD2-9A96-7082B772A4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311DF50F-3875-4466-BC31-1A0CF8C4D0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E6244D-E26A-4750-97CF-0445E08F5844}" type="datetimeFigureOut">
              <a:rPr lang="zh-TW" altLang="en-US" smtClean="0"/>
              <a:t>2022/11/23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0702FDB8-F182-4D66-9ACC-AA00F9E8C5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1351BA9B-8FB3-4F46-B0D7-C3691AC7F2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A89AD-F963-4954-89B0-9B654AB1A34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705441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27E5E502-5F5B-4948-AFBD-620E5FED69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E756E2F-D8E7-458D-A1D0-15CFC690AE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88395DD-293D-4A3B-AEF2-47538D9B7D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E6244D-E26A-4750-97CF-0445E08F5844}" type="datetimeFigureOut">
              <a:rPr lang="zh-TW" altLang="en-US" smtClean="0"/>
              <a:t>2022/11/23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EC42DDF-A464-4AE7-B388-E17CD2CD93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D4AB9D9-8B8A-462F-B061-D89B7D4F7E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3A89AD-F963-4954-89B0-9B654AB1A34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315836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9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5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1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4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7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0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3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6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9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2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5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1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4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7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1.png"/><Relationship Id="rId4" Type="http://schemas.openxmlformats.org/officeDocument/2006/relationships/image" Target="../media/image200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4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7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0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3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0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3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png"/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6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8.png"/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9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2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4.png"/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5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7.png"/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8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1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3.png"/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4.pn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1.png"/><Relationship Id="rId3" Type="http://schemas.openxmlformats.org/officeDocument/2006/relationships/image" Target="../media/image246.png"/><Relationship Id="rId7" Type="http://schemas.openxmlformats.org/officeDocument/2006/relationships/image" Target="../media/image250.png"/><Relationship Id="rId2" Type="http://schemas.openxmlformats.org/officeDocument/2006/relationships/image" Target="../media/image2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9.png"/><Relationship Id="rId5" Type="http://schemas.openxmlformats.org/officeDocument/2006/relationships/image" Target="../media/image248.png"/><Relationship Id="rId4" Type="http://schemas.openxmlformats.org/officeDocument/2006/relationships/image" Target="../media/image24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3.png"/><Relationship Id="rId2" Type="http://schemas.openxmlformats.org/officeDocument/2006/relationships/image" Target="../media/image2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4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6.png"/><Relationship Id="rId2" Type="http://schemas.openxmlformats.org/officeDocument/2006/relationships/image" Target="../media/image2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7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9.png"/><Relationship Id="rId2" Type="http://schemas.openxmlformats.org/officeDocument/2006/relationships/image" Target="../media/image2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0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2.png"/><Relationship Id="rId2" Type="http://schemas.openxmlformats.org/officeDocument/2006/relationships/image" Target="../media/image2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3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5.png"/><Relationship Id="rId2" Type="http://schemas.openxmlformats.org/officeDocument/2006/relationships/image" Target="../media/image2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6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8.png"/><Relationship Id="rId2" Type="http://schemas.openxmlformats.org/officeDocument/2006/relationships/image" Target="../media/image2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9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1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2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4.png"/><Relationship Id="rId2" Type="http://schemas.openxmlformats.org/officeDocument/2006/relationships/image" Target="../media/image273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6.png"/><Relationship Id="rId2" Type="http://schemas.openxmlformats.org/officeDocument/2006/relationships/image" Target="../media/image2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7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9.png"/><Relationship Id="rId2" Type="http://schemas.openxmlformats.org/officeDocument/2006/relationships/image" Target="../media/image27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9353723E-2A20-4443-82AA-6A466C7399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4160939" cy="685800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F923DE2A-B3BA-4C77-90A3-BD01FDB0AD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18901" y="1544638"/>
            <a:ext cx="7239000" cy="914399"/>
          </a:xfrm>
        </p:spPr>
        <p:txBody>
          <a:bodyPr>
            <a:noAutofit/>
          </a:bodyPr>
          <a:lstStyle/>
          <a:p>
            <a:r>
              <a:rPr lang="en-US" altLang="zh-TW" dirty="0">
                <a:latin typeface="Algerian" panose="04020705040A02060702" pitchFamily="82" charset="0"/>
                <a:cs typeface="Arial" panose="020B0604020202020204" pitchFamily="34" charset="0"/>
              </a:rPr>
              <a:t>My journal to Python</a:t>
            </a:r>
            <a:endParaRPr lang="zh-TW" altLang="en-US" dirty="0">
              <a:latin typeface="Algerian" panose="04020705040A02060702" pitchFamily="82" charset="0"/>
              <a:cs typeface="Arial" panose="020B0604020202020204" pitchFamily="34" charset="0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5685D5EB-F101-49EB-BC92-02FA95F79C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60938" y="3429000"/>
            <a:ext cx="8031062" cy="1655762"/>
          </a:xfrm>
        </p:spPr>
        <p:txBody>
          <a:bodyPr/>
          <a:lstStyle/>
          <a:p>
            <a:r>
              <a:rPr lang="en-US" altLang="zh-TW" dirty="0"/>
              <a:t>Name: </a:t>
            </a:r>
            <a:r>
              <a:rPr lang="zh-TW" altLang="en-US" dirty="0"/>
              <a:t>錢德羅</a:t>
            </a:r>
            <a:endParaRPr lang="en-US" altLang="zh-TW" dirty="0"/>
          </a:p>
          <a:p>
            <a:r>
              <a:rPr lang="en-US" altLang="zh-TW" dirty="0"/>
              <a:t>Teacher: </a:t>
            </a: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My dear great Teacher</a:t>
            </a:r>
            <a:endParaRPr lang="zh-TW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24179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CD2A71-88DA-30DC-5129-C26032554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0" i="0" dirty="0">
                <a:solidFill>
                  <a:srgbClr val="000000"/>
                </a:solidFill>
                <a:effectLst/>
                <a:latin typeface="Algerian" panose="04020705040A02060702" pitchFamily="82" charset="0"/>
              </a:rPr>
              <a:t>keys() Method</a:t>
            </a:r>
            <a:br>
              <a:rPr lang="en-US" b="0" i="0" dirty="0">
                <a:solidFill>
                  <a:srgbClr val="000000"/>
                </a:solidFill>
                <a:effectLst/>
                <a:latin typeface="Algerian" panose="04020705040A02060702" pitchFamily="82" charset="0"/>
              </a:rPr>
            </a:br>
            <a:endParaRPr lang="en-US" dirty="0">
              <a:latin typeface="Algerian" panose="04020705040A02060702" pitchFamily="82" charset="0"/>
            </a:endParaRPr>
          </a:p>
        </p:txBody>
      </p:sp>
      <p:pic>
        <p:nvPicPr>
          <p:cNvPr id="5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C1AD41E6-DBAD-3D5C-6882-F74C744D53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73" y="989062"/>
            <a:ext cx="11534372" cy="2346159"/>
          </a:xfrm>
          <a:prstGeom prst="rect">
            <a:avLst/>
          </a:prstGeom>
        </p:spPr>
      </p:pic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739367B5-49EB-BF7B-0AD3-98B07432F2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68" y="3292338"/>
            <a:ext cx="3082435" cy="3200537"/>
          </a:xfrm>
          <a:prstGeom prst="rect">
            <a:avLst/>
          </a:prstGeom>
        </p:spPr>
      </p:pic>
      <p:pic>
        <p:nvPicPr>
          <p:cNvPr id="11" name="Picture 10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90A7D927-526E-2478-74FB-7505C8A1C9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8845" y="4190431"/>
            <a:ext cx="6305416" cy="853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54592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C8EAB-B93E-E10C-52D0-8AE4F7DB50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7031" y="998172"/>
            <a:ext cx="10515600" cy="315912"/>
          </a:xfrm>
        </p:spPr>
        <p:txBody>
          <a:bodyPr>
            <a:normAutofit fontScale="90000"/>
          </a:bodyPr>
          <a:lstStyle/>
          <a:p>
            <a:r>
              <a:rPr lang="en-US" sz="4400" dirty="0">
                <a:latin typeface="Arial Black" panose="020B0A04020102020204" pitchFamily="34" charset="0"/>
              </a:rPr>
              <a:t>                  THANK YOU!</a:t>
            </a:r>
            <a:br>
              <a:rPr lang="en-US" sz="4400" dirty="0">
                <a:latin typeface="Arial Black" panose="020B0A04020102020204" pitchFamily="34" charset="0"/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7EF78B-EDE0-A442-BFE6-98505CD535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4077" y="1314084"/>
            <a:ext cx="10515600" cy="4351338"/>
          </a:xfrm>
        </p:spPr>
        <p:txBody>
          <a:bodyPr/>
          <a:lstStyle/>
          <a:p>
            <a:pPr algn="ctr"/>
            <a:r>
              <a:rPr lang="en-US" sz="2800" dirty="0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CHINES NAME: </a:t>
            </a:r>
            <a:r>
              <a:rPr lang="ja-JP" altLang="en-US" sz="2800" b="0" i="0" dirty="0">
                <a:solidFill>
                  <a:srgbClr val="FFFFFF"/>
                </a:solidFill>
                <a:effectLst/>
                <a:latin typeface="Cambria" panose="02040503050406030204" pitchFamily="18" charset="0"/>
              </a:rPr>
              <a:t>錢德</a:t>
            </a:r>
            <a:endParaRPr lang="en-US" sz="2800" dirty="0">
              <a:latin typeface="Cambria" panose="02040503050406030204" pitchFamily="18" charset="0"/>
              <a:ea typeface="Cambria" panose="02040503050406030204" pitchFamily="18" charset="0"/>
              <a:cs typeface="Arial" panose="020B0604020202020204" pitchFamily="34" charset="0"/>
            </a:endParaRPr>
          </a:p>
          <a:p>
            <a:pPr algn="ctr"/>
            <a:r>
              <a:rPr lang="en-US" sz="2800" dirty="0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STUDENT ID: 4110E216</a:t>
            </a:r>
          </a:p>
          <a:p>
            <a:pPr algn="ctr"/>
            <a:r>
              <a:rPr lang="en-US" sz="2800" dirty="0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ENGLISH NAME: Chandro S. Ermitanio</a:t>
            </a:r>
          </a:p>
          <a:p>
            <a:pPr algn="ctr"/>
            <a:r>
              <a:rPr lang="en-US" sz="2800" dirty="0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NICKNAME: Chan/Chand</a:t>
            </a:r>
          </a:p>
          <a:p>
            <a:pPr algn="ctr"/>
            <a:r>
              <a:rPr lang="en-US" sz="2800" dirty="0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Email: chandroermitanio95@gmail.com</a:t>
            </a:r>
          </a:p>
          <a:p>
            <a:pPr algn="ctr"/>
            <a:r>
              <a:rPr lang="en-US" sz="2800" dirty="0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GITHUB: https://github.com/4110e216/cs2022.git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56579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910E64-9981-9CB6-EF0D-E0EF8C8FB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0" i="0" dirty="0">
                <a:solidFill>
                  <a:srgbClr val="000000"/>
                </a:solidFill>
                <a:effectLst/>
                <a:latin typeface="Algerian" panose="04020705040A02060702" pitchFamily="82" charset="0"/>
              </a:rPr>
              <a:t>pop() Method</a:t>
            </a:r>
            <a:b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</a:br>
            <a:endParaRPr lang="en-US" dirty="0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AEBB4ABD-EAF9-1F4D-4B85-D8FCB54603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9870" y="3488939"/>
            <a:ext cx="2595861" cy="2393060"/>
          </a:xfrm>
          <a:prstGeom prst="rect">
            <a:avLst/>
          </a:prstGeom>
        </p:spPr>
      </p:pic>
      <p:pic>
        <p:nvPicPr>
          <p:cNvPr id="7" name="Picture 6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4EEEA851-3B14-F340-4CF2-B30A6690FA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492" y="1473239"/>
            <a:ext cx="8590444" cy="2035072"/>
          </a:xfrm>
          <a:prstGeom prst="rect">
            <a:avLst/>
          </a:prstGeom>
        </p:spPr>
      </p:pic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E57378CF-BD6A-EABB-4BA4-41974C7ECE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1009" y="4213098"/>
            <a:ext cx="1405532" cy="806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3034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17244-87F3-FFBA-59E0-B621D8B2FC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 </a:t>
            </a:r>
            <a:b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</a:br>
            <a:b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</a:br>
            <a:r>
              <a:rPr lang="en-US" b="0" i="0" dirty="0" err="1">
                <a:solidFill>
                  <a:srgbClr val="000000"/>
                </a:solidFill>
                <a:effectLst/>
                <a:latin typeface="Algerian" panose="04020705040A02060702" pitchFamily="82" charset="0"/>
              </a:rPr>
              <a:t>popitem</a:t>
            </a:r>
            <a:r>
              <a:rPr lang="en-US" b="0" i="0" dirty="0">
                <a:solidFill>
                  <a:srgbClr val="000000"/>
                </a:solidFill>
                <a:effectLst/>
                <a:latin typeface="Algerian" panose="04020705040A02060702" pitchFamily="82" charset="0"/>
              </a:rPr>
              <a:t>() Method</a:t>
            </a:r>
            <a:br>
              <a:rPr lang="en-US" b="0" i="0" dirty="0">
                <a:solidFill>
                  <a:srgbClr val="000000"/>
                </a:solidFill>
                <a:effectLst/>
                <a:latin typeface="Algerian" panose="04020705040A02060702" pitchFamily="82" charset="0"/>
              </a:rPr>
            </a:br>
            <a:r>
              <a:rPr lang="en-US" dirty="0">
                <a:solidFill>
                  <a:srgbClr val="FFFFFF"/>
                </a:solidFill>
                <a:latin typeface="Algerian" panose="04020705040A02060702" pitchFamily="82" charset="0"/>
              </a:rPr>
              <a:t>❮ Dictionary Methods</a:t>
            </a:r>
            <a:b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</a:br>
            <a:br>
              <a:rPr lang="en-US" dirty="0"/>
            </a:br>
            <a:endParaRPr lang="en-US" dirty="0"/>
          </a:p>
        </p:txBody>
      </p:sp>
      <p:pic>
        <p:nvPicPr>
          <p:cNvPr id="5" name="Picture 4" descr="Graphical user interface, text&#10;&#10;Description automatically generated with medium confidence">
            <a:extLst>
              <a:ext uri="{FF2B5EF4-FFF2-40B4-BE49-F238E27FC236}">
                <a16:creationId xmlns:a16="http://schemas.microsoft.com/office/drawing/2014/main" id="{EF2C27A8-2F0E-264E-93F3-62D70ECF8B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794" y="1251857"/>
            <a:ext cx="9739204" cy="1760373"/>
          </a:xfrm>
          <a:prstGeom prst="rect">
            <a:avLst/>
          </a:prstGeo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56E4FB12-0597-89AC-57D0-6D42AC37B2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5269" y="3378571"/>
            <a:ext cx="3086499" cy="3114304"/>
          </a:xfrm>
          <a:prstGeom prst="rect">
            <a:avLst/>
          </a:prstGeom>
        </p:spPr>
      </p:pic>
      <p:pic>
        <p:nvPicPr>
          <p:cNvPr id="9" name="Picture 8" descr="A picture containing logo&#10;&#10;Description automatically generated">
            <a:extLst>
              <a:ext uri="{FF2B5EF4-FFF2-40B4-BE49-F238E27FC236}">
                <a16:creationId xmlns:a16="http://schemas.microsoft.com/office/drawing/2014/main" id="{36A7E2CC-3152-A188-4AA6-CEEA0B3379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303616"/>
            <a:ext cx="2473971" cy="803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1533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02F889-A251-FC45-0FC9-C5DFBAEA35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0" i="0" dirty="0" err="1">
                <a:solidFill>
                  <a:srgbClr val="000000"/>
                </a:solidFill>
                <a:effectLst/>
                <a:latin typeface="Algerian" panose="04020705040A02060702" pitchFamily="82" charset="0"/>
              </a:rPr>
              <a:t>setdefault</a:t>
            </a:r>
            <a:r>
              <a:rPr lang="en-US" b="0" i="0" dirty="0">
                <a:solidFill>
                  <a:srgbClr val="000000"/>
                </a:solidFill>
                <a:effectLst/>
                <a:latin typeface="Algerian" panose="04020705040A02060702" pitchFamily="82" charset="0"/>
              </a:rPr>
              <a:t>() Method</a:t>
            </a:r>
            <a:b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</a:br>
            <a:endParaRPr lang="en-US" dirty="0"/>
          </a:p>
        </p:txBody>
      </p:sp>
      <p:pic>
        <p:nvPicPr>
          <p:cNvPr id="5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6B517B7F-A915-D991-D23B-7E666A425F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214" y="1363001"/>
            <a:ext cx="7314356" cy="1722269"/>
          </a:xfrm>
          <a:prstGeom prst="rect">
            <a:avLst/>
          </a:prstGeom>
        </p:spPr>
      </p:pic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059B168-80B3-2F15-ABFE-60FE35D7FC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6594" y="3271545"/>
            <a:ext cx="3956285" cy="2223454"/>
          </a:xfrm>
          <a:prstGeom prst="rect">
            <a:avLst/>
          </a:prstGeom>
        </p:spPr>
      </p:pic>
      <p:pic>
        <p:nvPicPr>
          <p:cNvPr id="9" name="Picture 8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3330B8F3-3D9E-07CE-356D-53CAF3C201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4279" y="3934553"/>
            <a:ext cx="834733" cy="755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668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2FBA25-9F9D-8212-448C-67A516AB2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0" i="0" dirty="0">
                <a:solidFill>
                  <a:srgbClr val="000000"/>
                </a:solidFill>
                <a:effectLst/>
                <a:latin typeface="Algerian" panose="04020705040A02060702" pitchFamily="82" charset="0"/>
              </a:rPr>
              <a:t>update() Method</a:t>
            </a:r>
            <a:br>
              <a:rPr lang="en-US" b="0" i="0" dirty="0">
                <a:solidFill>
                  <a:srgbClr val="000000"/>
                </a:solidFill>
                <a:effectLst/>
                <a:latin typeface="Algerian" panose="04020705040A02060702" pitchFamily="82" charset="0"/>
              </a:rPr>
            </a:br>
            <a:endParaRPr lang="en-US" dirty="0">
              <a:latin typeface="Algerian" panose="04020705040A02060702" pitchFamily="82" charset="0"/>
            </a:endParaRPr>
          </a:p>
        </p:txBody>
      </p:sp>
      <p:pic>
        <p:nvPicPr>
          <p:cNvPr id="5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4BB89BA2-C007-DE96-517F-6D882B1FCA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315" y="1166562"/>
            <a:ext cx="7220085" cy="1844127"/>
          </a:xfrm>
          <a:prstGeom prst="rect">
            <a:avLst/>
          </a:prstGeo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C57922DF-6629-A6CA-EB02-0F223A7838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1238" y="3296655"/>
            <a:ext cx="3751546" cy="250103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DD113A3-FDB9-1163-A543-22E5531F64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8408" y="4261395"/>
            <a:ext cx="6203218" cy="57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9708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0AABD-C328-24D3-1F3A-08F494CF08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0" i="0" dirty="0">
                <a:solidFill>
                  <a:srgbClr val="000000"/>
                </a:solidFill>
                <a:effectLst/>
                <a:latin typeface="Algerian" panose="04020705040A02060702" pitchFamily="82" charset="0"/>
              </a:rPr>
              <a:t>values() Method</a:t>
            </a:r>
            <a:b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</a:br>
            <a:endParaRPr lang="en-US" dirty="0"/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F5B884B-E3AC-6DAE-442F-9184EA59E8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662" y="1215707"/>
            <a:ext cx="9790946" cy="1947371"/>
          </a:xfrm>
          <a:prstGeom prst="rect">
            <a:avLst/>
          </a:prstGeo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D6D69AE6-8000-CE1F-2EAF-94A562E96B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0284" y="3380745"/>
            <a:ext cx="2475724" cy="2916606"/>
          </a:xfrm>
          <a:prstGeom prst="rect">
            <a:avLst/>
          </a:prstGeom>
        </p:spPr>
      </p:pic>
      <p:pic>
        <p:nvPicPr>
          <p:cNvPr id="9" name="Picture 8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A3FE8085-988E-F4AB-5E08-FBC1A3D963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222188"/>
            <a:ext cx="4846208" cy="700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4330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E2EDC-8B50-2A1D-5811-065D7A9DEA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470" y="14328"/>
            <a:ext cx="10515600" cy="1325563"/>
          </a:xfrm>
        </p:spPr>
        <p:txBody>
          <a:bodyPr/>
          <a:lstStyle/>
          <a:p>
            <a:pPr algn="ctr"/>
            <a:r>
              <a:rPr lang="en-US" altLang="zh-TW" sz="4400" dirty="0">
                <a:latin typeface="Algerian" panose="04020705040A02060702" pitchFamily="82" charset="0"/>
              </a:rPr>
              <a:t>Input and output</a:t>
            </a:r>
            <a:endParaRPr lang="en-US" dirty="0">
              <a:latin typeface="Algerian" panose="04020705040A02060702" pitchFamily="82" charset="0"/>
            </a:endParaRPr>
          </a:p>
        </p:txBody>
      </p:sp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98889F00-D330-C355-C6FB-0D1935CCCB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88" y="1978754"/>
            <a:ext cx="9176574" cy="417804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943C429-7383-A4F8-DD8C-B743E1CB1FED}"/>
              </a:ext>
            </a:extLst>
          </p:cNvPr>
          <p:cNvSpPr txBox="1"/>
          <p:nvPr/>
        </p:nvSpPr>
        <p:spPr>
          <a:xfrm>
            <a:off x="253470" y="1492898"/>
            <a:ext cx="45354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lgerian" panose="04020705040A02060702" pitchFamily="82" charset="0"/>
              </a:rPr>
              <a:t>Question</a:t>
            </a:r>
            <a:r>
              <a:rPr lang="en-US" sz="3200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11629809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8C2649DD-889F-26ED-1504-D82E01AAB4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1350" y="0"/>
            <a:ext cx="331064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7E6F1F-A22A-9190-6896-7E04B991D9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4772" y="542408"/>
            <a:ext cx="2212910" cy="959822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Algerian" panose="04020705040A02060702" pitchFamily="82" charset="0"/>
              </a:rPr>
              <a:t>Way: 1 </a:t>
            </a:r>
          </a:p>
        </p:txBody>
      </p:sp>
      <p:pic>
        <p:nvPicPr>
          <p:cNvPr id="4" name="Content Placeholder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C7CF74D2-898E-5219-43C0-A3D6954478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83637" y="1833690"/>
            <a:ext cx="7716579" cy="3451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6074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BDB8119E-6BF9-31FC-2A58-6F47326274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3015574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57338A4-370D-9A82-24A7-7B4E48BA02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8886" y="991632"/>
            <a:ext cx="2459477" cy="1325563"/>
          </a:xfrm>
        </p:spPr>
        <p:txBody>
          <a:bodyPr/>
          <a:lstStyle/>
          <a:p>
            <a:r>
              <a:rPr lang="en-US" dirty="0">
                <a:latin typeface="Algerian" panose="04020705040A02060702" pitchFamily="82" charset="0"/>
              </a:rPr>
              <a:t>  Way: 2</a:t>
            </a:r>
            <a:r>
              <a:rPr lang="en-US" dirty="0"/>
              <a:t> </a:t>
            </a:r>
          </a:p>
        </p:txBody>
      </p:sp>
      <p:pic>
        <p:nvPicPr>
          <p:cNvPr id="4" name="Content Placeholder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52CE597B-7A12-4B9E-F797-379BBA9C5D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028886" y="2317195"/>
            <a:ext cx="9163113" cy="3869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5243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10CB4FA5-470D-52CB-8EDE-C35F1C03AC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3000" y="0"/>
            <a:ext cx="3429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34AFE66-8E7E-2E79-C17C-9756B56CFC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702" y="281149"/>
            <a:ext cx="3659155" cy="1325563"/>
          </a:xfrm>
        </p:spPr>
        <p:txBody>
          <a:bodyPr/>
          <a:lstStyle/>
          <a:p>
            <a:r>
              <a:rPr lang="en-US" dirty="0">
                <a:latin typeface="Algerian" panose="04020705040A02060702" pitchFamily="82" charset="0"/>
              </a:rPr>
              <a:t>  Answer:1</a:t>
            </a:r>
          </a:p>
        </p:txBody>
      </p:sp>
      <p:pic>
        <p:nvPicPr>
          <p:cNvPr id="4" name="Content Placeholder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1B2A8F1D-5B64-4CBD-533A-931AED6D0C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1979936"/>
            <a:ext cx="8763001" cy="3842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491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2F79F6F-DF16-4EC4-A614-1D444CE8FF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"/>
            <a:ext cx="8581939" cy="1414564"/>
          </a:xfrm>
        </p:spPr>
        <p:txBody>
          <a:bodyPr/>
          <a:lstStyle/>
          <a:p>
            <a:pPr algn="ctr"/>
            <a:r>
              <a:rPr lang="en-US" altLang="zh-TW" dirty="0">
                <a:latin typeface="Algerian" panose="04020705040A02060702" pitchFamily="82" charset="0"/>
                <a:cs typeface="Arial" panose="020B0604020202020204" pitchFamily="34" charset="0"/>
              </a:rPr>
              <a:t>Agenda</a:t>
            </a:r>
            <a:endParaRPr lang="zh-TW" altLang="en-US" dirty="0">
              <a:latin typeface="Algerian" panose="04020705040A02060702" pitchFamily="82" charset="0"/>
              <a:cs typeface="Arial" panose="020B0604020202020204" pitchFamily="34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A279984-E602-4010-99E3-5D4CFCDD60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728" y="1548789"/>
            <a:ext cx="7935985" cy="435133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altLang="zh-TW" sz="2000" dirty="0">
                <a:latin typeface="Constantia" panose="02030602050306030303" pitchFamily="18" charset="0"/>
              </a:rPr>
              <a:t>Python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TW" sz="2000" dirty="0">
                <a:latin typeface="Constantia" panose="02030602050306030303" pitchFamily="18" charset="0"/>
              </a:rPr>
              <a:t>Input and output: input() and print()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TW" sz="2000" dirty="0">
                <a:latin typeface="Constantia" panose="02030602050306030303" pitchFamily="18" charset="0"/>
              </a:rPr>
              <a:t>Data types: numeric, string, list, dict.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TW" sz="2000" dirty="0">
                <a:latin typeface="Constantia" panose="02030602050306030303" pitchFamily="18" charset="0"/>
              </a:rPr>
              <a:t>Operation On data type: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TW" sz="2000" dirty="0">
                <a:latin typeface="Constantia" panose="02030602050306030303" pitchFamily="18" charset="0"/>
              </a:rPr>
              <a:t>CONTROLS:IF- | IF –ELSIF |-F-ELSE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TW" sz="2000" dirty="0">
                <a:latin typeface="Constantia" panose="02030602050306030303" pitchFamily="18" charset="0"/>
              </a:rPr>
              <a:t>LOOP:FOR |WHILE | RANGE() | BREAK | CONTINUE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TW" sz="2000" dirty="0">
                <a:latin typeface="Constantia" panose="02030602050306030303" pitchFamily="18" charset="0"/>
              </a:rPr>
              <a:t>FUNCTION:</a:t>
            </a:r>
          </a:p>
          <a:p>
            <a:r>
              <a:rPr lang="en-US" altLang="zh-TW" sz="2000" dirty="0">
                <a:latin typeface="Constantia" panose="02030602050306030303" pitchFamily="18" charset="0"/>
              </a:rPr>
              <a:t>PARAMETERS(ARGUMENTS)</a:t>
            </a:r>
          </a:p>
          <a:p>
            <a:r>
              <a:rPr lang="en-US" altLang="zh-TW" sz="2000" dirty="0">
                <a:latin typeface="Constantia" panose="02030602050306030303" pitchFamily="18" charset="0"/>
              </a:rPr>
              <a:t>RECURSIVE FURNCTION</a:t>
            </a:r>
          </a:p>
          <a:p>
            <a:r>
              <a:rPr lang="en-US" altLang="zh-TW" sz="2000" dirty="0">
                <a:latin typeface="Constantia" panose="02030602050306030303" pitchFamily="18" charset="0"/>
              </a:rPr>
              <a:t>LAMBA FUNCTION</a:t>
            </a:r>
          </a:p>
          <a:p>
            <a:pPr>
              <a:buFont typeface="Wingdings" panose="05000000000000000000" pitchFamily="2" charset="2"/>
              <a:buChar char="Ø"/>
            </a:pPr>
            <a:endParaRPr lang="zh-TW" altLang="en-US" sz="2400" dirty="0">
              <a:latin typeface="Constantia" panose="02030602050306030303" pitchFamily="18" charset="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D984E2C-406A-494F-BDA8-E9A7322A26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5985" y="0"/>
            <a:ext cx="42560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4641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computer screen&#10;&#10;Description automatically generated with low confidence">
            <a:extLst>
              <a:ext uri="{FF2B5EF4-FFF2-40B4-BE49-F238E27FC236}">
                <a16:creationId xmlns:a16="http://schemas.microsoft.com/office/drawing/2014/main" id="{36F28F2C-1183-861B-2B4A-3DB2AEE959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85762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FFFB117-03FB-1E93-53D6-32DA6324CC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870" y="215835"/>
            <a:ext cx="3155302" cy="1325563"/>
          </a:xfrm>
        </p:spPr>
        <p:txBody>
          <a:bodyPr/>
          <a:lstStyle/>
          <a:p>
            <a:r>
              <a:rPr lang="en-US" dirty="0">
                <a:latin typeface="Algerian" panose="04020705040A02060702" pitchFamily="82" charset="0"/>
              </a:rPr>
              <a:t>Answer:2</a:t>
            </a:r>
          </a:p>
        </p:txBody>
      </p:sp>
      <p:pic>
        <p:nvPicPr>
          <p:cNvPr id="4" name="Content Placeholder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FA523103-C8FC-4F99-5AD2-3076FE463C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969592" y="1854720"/>
            <a:ext cx="8073694" cy="4201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2246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07CFB-FB90-1FB1-DAED-36C3738E51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492"/>
            <a:ext cx="10515600" cy="1325563"/>
          </a:xfrm>
        </p:spPr>
        <p:txBody>
          <a:bodyPr/>
          <a:lstStyle/>
          <a:p>
            <a:r>
              <a:rPr lang="en-US" kern="1200" dirty="0">
                <a:solidFill>
                  <a:schemeClr val="tx1"/>
                </a:solidFill>
                <a:latin typeface="Algerian" panose="04020705040A02060702" pitchFamily="82" charset="0"/>
              </a:rPr>
              <a:t>DATA TYPES:</a:t>
            </a:r>
            <a:endParaRPr lang="en-US" dirty="0">
              <a:latin typeface="Algerian" panose="04020705040A02060702" pitchFamily="82" charset="0"/>
            </a:endParaRPr>
          </a:p>
        </p:txBody>
      </p:sp>
      <p:pic>
        <p:nvPicPr>
          <p:cNvPr id="4" name="Content Placeholder 3" descr="A picture containing text&#10;&#10;Description automatically generated">
            <a:extLst>
              <a:ext uri="{FF2B5EF4-FFF2-40B4-BE49-F238E27FC236}">
                <a16:creationId xmlns:a16="http://schemas.microsoft.com/office/drawing/2014/main" id="{8BFE991D-23F6-2520-AC24-8A2978EF41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37724" b="1"/>
          <a:stretch/>
        </p:blipFill>
        <p:spPr>
          <a:xfrm>
            <a:off x="3260962" y="1377055"/>
            <a:ext cx="4215912" cy="3525685"/>
          </a:xfrm>
          <a:custGeom>
            <a:avLst/>
            <a:gdLst/>
            <a:ahLst/>
            <a:cxnLst/>
            <a:rect l="l" t="t" r="r" b="b"/>
            <a:pathLst>
              <a:path w="6897687" h="5759451">
                <a:moveTo>
                  <a:pt x="0" y="0"/>
                </a:moveTo>
                <a:lnTo>
                  <a:pt x="6897687" y="0"/>
                </a:lnTo>
                <a:lnTo>
                  <a:pt x="6897687" y="5759451"/>
                </a:lnTo>
                <a:lnTo>
                  <a:pt x="0" y="5759451"/>
                </a:lnTo>
                <a:close/>
              </a:path>
            </a:pathLst>
          </a:custGeom>
        </p:spPr>
      </p:pic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32EE1C1C-DBD9-D280-AED2-FF4349B828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02740"/>
            <a:ext cx="12192000" cy="1955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7127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9DCBE4-E17E-AE27-F32B-EF06E59A1E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lgerian" panose="04020705040A02060702" pitchFamily="82" charset="0"/>
              </a:rPr>
              <a:t>EXAMPLE:</a:t>
            </a:r>
          </a:p>
        </p:txBody>
      </p:sp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97573CA0-2AE0-327F-2DB6-7977BD7957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775748"/>
            <a:ext cx="5081201" cy="2414272"/>
          </a:xfrm>
          <a:prstGeom prst="rect">
            <a:avLst/>
          </a:prstGeom>
        </p:spPr>
      </p:pic>
      <p:pic>
        <p:nvPicPr>
          <p:cNvPr id="7" name="Picture 6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D8A6AD10-B12A-47FA-C3F2-D060EB886A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5351" y="4275080"/>
            <a:ext cx="3212539" cy="1325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9647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72C405-D969-C2B8-7011-210D6E4F1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0515600" cy="1325563"/>
          </a:xfrm>
        </p:spPr>
        <p:txBody>
          <a:bodyPr>
            <a:normAutofit fontScale="90000"/>
          </a:bodyPr>
          <a:lstStyle/>
          <a:p>
            <a:b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</a:br>
            <a:b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</a:br>
            <a: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kern="1200" dirty="0">
                <a:solidFill>
                  <a:schemeClr val="tx1"/>
                </a:solidFill>
                <a:latin typeface="Algerian" panose="04020705040A02060702" pitchFamily="82" charset="0"/>
              </a:rPr>
              <a:t>DATA TYPES </a:t>
            </a:r>
            <a:r>
              <a:rPr lang="en-US" b="0" i="0" dirty="0">
                <a:solidFill>
                  <a:srgbClr val="000000"/>
                </a:solidFill>
                <a:effectLst/>
                <a:latin typeface="Algerian" panose="04020705040A02060702" pitchFamily="82" charset="0"/>
              </a:rPr>
              <a:t>Python Strings</a:t>
            </a:r>
            <a:b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</a:br>
            <a:b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D8A49B-F4ED-CA08-F1F8-21BCD17D32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7612" y="1545706"/>
            <a:ext cx="10515600" cy="898914"/>
          </a:xfrm>
        </p:spPr>
        <p:txBody>
          <a:bodyPr/>
          <a:lstStyle/>
          <a:p>
            <a:r>
              <a:rPr lang="en-US" sz="2800" dirty="0">
                <a:latin typeface="Constantia" panose="02030602050306030303" pitchFamily="18" charset="0"/>
              </a:rPr>
              <a:t>Strings are python are arrays of bytes representing Unicode characters.  </a:t>
            </a:r>
          </a:p>
          <a:p>
            <a:endParaRPr lang="en-US" dirty="0"/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E61DBDB9-8DDF-208D-C539-E7491F57FC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9777" y="2373040"/>
            <a:ext cx="7195701" cy="392706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E0DD555-89FF-BEBB-81BD-C5310CD6E083}"/>
              </a:ext>
            </a:extLst>
          </p:cNvPr>
          <p:cNvSpPr/>
          <p:nvPr/>
        </p:nvSpPr>
        <p:spPr>
          <a:xfrm>
            <a:off x="170218" y="5851976"/>
            <a:ext cx="927683" cy="89891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48A3572-BB23-18B3-75E8-9D2BC1D0B092}"/>
              </a:ext>
            </a:extLst>
          </p:cNvPr>
          <p:cNvSpPr/>
          <p:nvPr/>
        </p:nvSpPr>
        <p:spPr>
          <a:xfrm>
            <a:off x="1256522" y="5850648"/>
            <a:ext cx="927683" cy="89891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6FED6F4-5F28-F19C-E2B4-35810C2A9769}"/>
              </a:ext>
            </a:extLst>
          </p:cNvPr>
          <p:cNvSpPr/>
          <p:nvPr/>
        </p:nvSpPr>
        <p:spPr>
          <a:xfrm>
            <a:off x="2342826" y="5850648"/>
            <a:ext cx="927683" cy="89891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9526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9CC35-BFFA-1222-B226-4C48F8358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Algerian" panose="04020705040A02060702" pitchFamily="82" charset="0"/>
              </a:rPr>
              <a:t>Python - Slicing Strings</a:t>
            </a:r>
            <a:b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</a:br>
            <a:endParaRPr lang="en-US" dirty="0"/>
          </a:p>
        </p:txBody>
      </p:sp>
      <p:pic>
        <p:nvPicPr>
          <p:cNvPr id="5" name="Picture 4" descr="Text&#10;&#10;Description automatically generated with medium confidence">
            <a:extLst>
              <a:ext uri="{FF2B5EF4-FFF2-40B4-BE49-F238E27FC236}">
                <a16:creationId xmlns:a16="http://schemas.microsoft.com/office/drawing/2014/main" id="{1FFD8222-32CB-22D4-DECA-6B1E063C52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095" y="1310520"/>
            <a:ext cx="8424123" cy="1106109"/>
          </a:xfrm>
          <a:prstGeom prst="rect">
            <a:avLst/>
          </a:prstGeo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453066EB-D580-585A-5D8B-CBAC7718DE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959" y="3178162"/>
            <a:ext cx="4979544" cy="1946550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A224C196-B002-1E7E-A2A2-570CEE61D9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2439" y="3178162"/>
            <a:ext cx="2539794" cy="1570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909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C0D45-99D9-E010-FE07-6C8EC75CA4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539" y="677577"/>
            <a:ext cx="7092820" cy="1325563"/>
          </a:xfrm>
        </p:spPr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Algerian" panose="04020705040A02060702" pitchFamily="82" charset="0"/>
              </a:rPr>
              <a:t>Python - Modify Strings</a:t>
            </a:r>
            <a:b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</a:br>
            <a:endParaRPr lang="en-US" dirty="0"/>
          </a:p>
        </p:txBody>
      </p:sp>
      <p:pic>
        <p:nvPicPr>
          <p:cNvPr id="5" name="Picture 4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64B084A8-2392-4284-E30B-3C68C9D9F6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780" y="1390261"/>
            <a:ext cx="8809527" cy="1102740"/>
          </a:xfrm>
          <a:prstGeom prst="rect">
            <a:avLst/>
          </a:prstGeom>
        </p:spPr>
      </p:pic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784469DF-A6EE-77BB-E498-D524D5D100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458" y="3802946"/>
            <a:ext cx="5466220" cy="2131324"/>
          </a:xfrm>
          <a:prstGeom prst="rect">
            <a:avLst/>
          </a:prstGeom>
        </p:spPr>
      </p:pic>
      <p:pic>
        <p:nvPicPr>
          <p:cNvPr id="9" name="Picture 8" descr="Text, logo&#10;&#10;Description automatically generated with medium confidence">
            <a:extLst>
              <a:ext uri="{FF2B5EF4-FFF2-40B4-BE49-F238E27FC236}">
                <a16:creationId xmlns:a16="http://schemas.microsoft.com/office/drawing/2014/main" id="{E1C9A2B4-008F-5369-BF2B-1CC0E2079F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4973" y="3669269"/>
            <a:ext cx="2788667" cy="982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7060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527BB1-58BC-717A-4AE0-425A39FB4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Algerian" panose="04020705040A02060702" pitchFamily="82" charset="0"/>
              </a:rPr>
              <a:t>Python - String Concatenation</a:t>
            </a:r>
            <a:b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</a:br>
            <a:endParaRPr lang="en-US" dirty="0"/>
          </a:p>
        </p:txBody>
      </p:sp>
      <p:pic>
        <p:nvPicPr>
          <p:cNvPr id="5" name="Picture 4" descr="A picture containing logo&#10;&#10;Description automatically generated">
            <a:extLst>
              <a:ext uri="{FF2B5EF4-FFF2-40B4-BE49-F238E27FC236}">
                <a16:creationId xmlns:a16="http://schemas.microsoft.com/office/drawing/2014/main" id="{58B5CED8-C763-9919-2710-5C6AC07FAB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70018"/>
            <a:ext cx="9457045" cy="1065583"/>
          </a:xfrm>
          <a:prstGeom prst="rect">
            <a:avLst/>
          </a:prstGeo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ED153CE8-DEC7-E00C-FFB8-A2E155C1BB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56" y="2998486"/>
            <a:ext cx="3630981" cy="2847828"/>
          </a:xfrm>
          <a:prstGeom prst="rect">
            <a:avLst/>
          </a:prstGeom>
        </p:spPr>
      </p:pic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F73453F6-8180-4DC4-433F-AB76A40CA8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1695" y="3702688"/>
            <a:ext cx="2585605" cy="1065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4332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01636-0733-87BE-498F-258AAC310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Algerian" panose="04020705040A02060702" pitchFamily="82" charset="0"/>
              </a:rPr>
              <a:t>Python - Format - Strings</a:t>
            </a:r>
            <a:b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</a:b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64F03C-5B48-5700-9622-5C20C430F4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49" y="1169725"/>
            <a:ext cx="10850559" cy="705727"/>
          </a:xfrm>
          <a:prstGeom prst="rect">
            <a:avLst/>
          </a:prstGeo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413E6D08-F9B8-04CE-FF01-4568FDEA4C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159" y="2307782"/>
            <a:ext cx="7355575" cy="1950749"/>
          </a:xfrm>
          <a:prstGeom prst="rect">
            <a:avLst/>
          </a:prstGeom>
        </p:spPr>
      </p:pic>
      <p:pic>
        <p:nvPicPr>
          <p:cNvPr id="9" name="Picture 8" descr="Qr code&#10;&#10;Description automatically generated with medium confidence">
            <a:extLst>
              <a:ext uri="{FF2B5EF4-FFF2-40B4-BE49-F238E27FC236}">
                <a16:creationId xmlns:a16="http://schemas.microsoft.com/office/drawing/2014/main" id="{CD05AADF-6B64-322F-4A7A-597A362301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690861"/>
            <a:ext cx="4702384" cy="1006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5509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A2857-BE41-A123-D916-C99E2F45B2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0" i="0" dirty="0">
                <a:solidFill>
                  <a:srgbClr val="000000"/>
                </a:solidFill>
                <a:effectLst/>
                <a:latin typeface="Algerian" panose="04020705040A02060702" pitchFamily="82" charset="0"/>
              </a:rPr>
              <a:t>Python - String Methods</a:t>
            </a:r>
            <a:b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</a:br>
            <a:endParaRPr lang="en-US" dirty="0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13FEF70C-4707-097B-6DE2-817E3743E8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968" y="1218534"/>
            <a:ext cx="6065742" cy="1191485"/>
          </a:xfrm>
          <a:prstGeom prst="rect">
            <a:avLst/>
          </a:prstGeom>
        </p:spPr>
      </p:pic>
      <p:pic>
        <p:nvPicPr>
          <p:cNvPr id="7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65DCD66A-F345-9728-5E16-823ECE658F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5630" y="2410019"/>
            <a:ext cx="6065743" cy="3762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9846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4B87257A-9B14-5C55-DC5B-1452B48774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554" y="279919"/>
            <a:ext cx="6759648" cy="3709304"/>
          </a:xfrm>
          <a:prstGeom prst="rect">
            <a:avLst/>
          </a:prstGeom>
        </p:spPr>
      </p:pic>
      <p:pic>
        <p:nvPicPr>
          <p:cNvPr id="7" name="Picture 6" descr="Table&#10;&#10;Description automatically generated with medium confidence">
            <a:extLst>
              <a:ext uri="{FF2B5EF4-FFF2-40B4-BE49-F238E27FC236}">
                <a16:creationId xmlns:a16="http://schemas.microsoft.com/office/drawing/2014/main" id="{18349974-1C2A-C319-EBFD-45E42B9631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4771" y="2879844"/>
            <a:ext cx="6426446" cy="3698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2468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DFC0816-C60B-47DD-9303-972D9ACC9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66070"/>
            <a:ext cx="10515600" cy="1325563"/>
          </a:xfrm>
        </p:spPr>
        <p:txBody>
          <a:bodyPr/>
          <a:lstStyle/>
          <a:p>
            <a:pPr algn="ctr"/>
            <a:r>
              <a:rPr lang="en-US" altLang="zh-TW" dirty="0">
                <a:latin typeface="Algerian" panose="04020705040A02060702" pitchFamily="82" charset="0"/>
              </a:rPr>
              <a:t>PYTHON</a:t>
            </a:r>
            <a:endParaRPr lang="zh-TW" altLang="en-US" dirty="0">
              <a:latin typeface="Algerian" panose="04020705040A02060702" pitchFamily="82" charset="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856A92DF-D5E8-4D59-B57C-BAED366EF194}"/>
              </a:ext>
            </a:extLst>
          </p:cNvPr>
          <p:cNvSpPr txBox="1"/>
          <p:nvPr/>
        </p:nvSpPr>
        <p:spPr>
          <a:xfrm>
            <a:off x="738230" y="1321265"/>
            <a:ext cx="3171039" cy="23782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TW" altLang="en-US" dirty="0"/>
          </a:p>
        </p:txBody>
      </p:sp>
      <p:pic>
        <p:nvPicPr>
          <p:cNvPr id="6" name="內容版面配置區 3">
            <a:extLst>
              <a:ext uri="{FF2B5EF4-FFF2-40B4-BE49-F238E27FC236}">
                <a16:creationId xmlns:a16="http://schemas.microsoft.com/office/drawing/2014/main" id="{FBA59C76-AC75-4D84-B94D-2F57DFCFB2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17504" y="2075374"/>
            <a:ext cx="6051121" cy="242655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7A79976F-CC81-41E8-A45C-4B7A938E99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53" y="4501924"/>
            <a:ext cx="6579627" cy="1822823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20F53C8B-28CF-4485-894C-59AEB0042998}"/>
              </a:ext>
            </a:extLst>
          </p:cNvPr>
          <p:cNvSpPr txBox="1"/>
          <p:nvPr/>
        </p:nvSpPr>
        <p:spPr>
          <a:xfrm>
            <a:off x="3498208" y="6156967"/>
            <a:ext cx="53270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https://www.w3schools.com/python/python_intro.asp</a:t>
            </a:r>
            <a:endParaRPr lang="zh-TW" altLang="en-US" dirty="0">
              <a:latin typeface="Amiri" panose="00000500000000000000" pitchFamily="2" charset="-78"/>
              <a:cs typeface="Amiri" panose="00000500000000000000" pitchFamily="2" charset="-78"/>
            </a:endParaRPr>
          </a:p>
          <a:p>
            <a:endParaRPr lang="zh-TW" altLang="en-US" dirty="0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FEC5B3EE-1E5C-48A2-AB35-847D88E871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13" y="-41842"/>
            <a:ext cx="12192000" cy="1451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9498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D569FA-652E-8FC2-F327-EE44F275BF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b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</a:br>
            <a:b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</a:br>
            <a:b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</a:br>
            <a:r>
              <a:rPr lang="en-US" b="0" i="0" dirty="0">
                <a:solidFill>
                  <a:srgbClr val="000000"/>
                </a:solidFill>
                <a:effectLst/>
                <a:latin typeface="Algerian" panose="04020705040A02060702" pitchFamily="82" charset="0"/>
              </a:rPr>
              <a:t>Python String capitalize() Method</a:t>
            </a:r>
            <a:b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</a:br>
            <a:r>
              <a:rPr lang="en-US" dirty="0">
                <a:solidFill>
                  <a:srgbClr val="FFFFFF"/>
                </a:solidFill>
                <a:latin typeface="Verdana" panose="020B0604030504040204" pitchFamily="34" charset="0"/>
              </a:rPr>
              <a:t>❮ String Metho</a:t>
            </a:r>
            <a:b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</a:br>
            <a:br>
              <a:rPr lang="en-US" dirty="0"/>
            </a:b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79CB83-3CC5-3CCA-4AF1-F5D47A9847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37" y="1554046"/>
            <a:ext cx="9518143" cy="1161162"/>
          </a:xfrm>
          <a:prstGeom prst="rect">
            <a:avLst/>
          </a:prstGeom>
        </p:spPr>
      </p:pic>
      <p:pic>
        <p:nvPicPr>
          <p:cNvPr id="7" name="Picture 6" descr="Graphical user interface, text&#10;&#10;Description automatically generated with medium confidence">
            <a:extLst>
              <a:ext uri="{FF2B5EF4-FFF2-40B4-BE49-F238E27FC236}">
                <a16:creationId xmlns:a16="http://schemas.microsoft.com/office/drawing/2014/main" id="{D6D25CDE-7195-29C0-64CC-3CE8095B78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025" y="3246554"/>
            <a:ext cx="4328162" cy="2057400"/>
          </a:xfrm>
          <a:prstGeom prst="rect">
            <a:avLst/>
          </a:prstGeom>
        </p:spPr>
      </p:pic>
      <p:pic>
        <p:nvPicPr>
          <p:cNvPr id="9" name="Picture 8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9062B31A-DB26-54AD-7779-4AFC77F86F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2584" y="3650629"/>
            <a:ext cx="3285711" cy="984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0925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6CCFC5-E5E7-8F7E-1547-D8C0B0DF9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b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</a:br>
            <a:r>
              <a:rPr lang="en-US" b="0" i="0" dirty="0">
                <a:solidFill>
                  <a:srgbClr val="000000"/>
                </a:solidFill>
                <a:effectLst/>
                <a:latin typeface="Algerian" panose="04020705040A02060702" pitchFamily="82" charset="0"/>
              </a:rPr>
              <a:t>Python String 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lgerian" panose="04020705040A02060702" pitchFamily="82" charset="0"/>
              </a:rPr>
              <a:t>casefold</a:t>
            </a:r>
            <a:r>
              <a:rPr lang="en-US" b="0" i="0" dirty="0">
                <a:solidFill>
                  <a:srgbClr val="000000"/>
                </a:solidFill>
                <a:effectLst/>
                <a:latin typeface="Algerian" panose="04020705040A02060702" pitchFamily="82" charset="0"/>
              </a:rPr>
              <a:t>() Method</a:t>
            </a:r>
            <a:b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</a:br>
            <a:endParaRPr lang="en-US" dirty="0"/>
          </a:p>
        </p:txBody>
      </p:sp>
      <p:pic>
        <p:nvPicPr>
          <p:cNvPr id="5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0F386D95-8A11-41E9-D1FB-BAB5799656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233" y="1281396"/>
            <a:ext cx="10135478" cy="1851820"/>
          </a:xfrm>
          <a:prstGeom prst="rect">
            <a:avLst/>
          </a:prstGeom>
        </p:spPr>
      </p:pic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C413961-FD0E-7AE7-1FAA-0C40217B3E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715" y="3827685"/>
            <a:ext cx="4111314" cy="1325563"/>
          </a:xfrm>
          <a:prstGeom prst="rect">
            <a:avLst/>
          </a:prstGeom>
        </p:spPr>
      </p:pic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B0EBC50D-0C0C-C0F6-CA88-148D97E053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8228" y="4313752"/>
            <a:ext cx="3808852" cy="734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2359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216A9-21BC-E604-A813-C78414414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</a:br>
            <a:r>
              <a:rPr lang="en-US" b="0" i="0" dirty="0">
                <a:solidFill>
                  <a:srgbClr val="000000"/>
                </a:solidFill>
                <a:effectLst/>
                <a:latin typeface="Algerian" panose="04020705040A02060702" pitchFamily="82" charset="0"/>
              </a:rPr>
              <a:t>Python String center() Method</a:t>
            </a:r>
            <a:br>
              <a:rPr lang="en-US" b="0" i="0" dirty="0">
                <a:solidFill>
                  <a:srgbClr val="000000"/>
                </a:solidFill>
                <a:effectLst/>
                <a:latin typeface="Algerian" panose="04020705040A02060702" pitchFamily="82" charset="0"/>
              </a:rPr>
            </a:br>
            <a:endParaRPr lang="en-US" dirty="0">
              <a:latin typeface="Algerian" panose="04020705040A02060702" pitchFamily="82" charset="0"/>
            </a:endParaRPr>
          </a:p>
        </p:txBody>
      </p:sp>
      <p:pic>
        <p:nvPicPr>
          <p:cNvPr id="5" name="Picture 4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B25FB26E-588B-8B92-D8C0-06E88ED6A0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869" y="1405052"/>
            <a:ext cx="8771380" cy="1379340"/>
          </a:xfrm>
          <a:prstGeom prst="rect">
            <a:avLst/>
          </a:prstGeom>
        </p:spPr>
      </p:pic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CD90073-EFC8-6A93-8701-2EFC7191F4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965" y="3139709"/>
            <a:ext cx="5748188" cy="1867799"/>
          </a:xfrm>
          <a:prstGeom prst="rect">
            <a:avLst/>
          </a:prstGeom>
        </p:spPr>
      </p:pic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C9C7A8D4-0E29-AC8B-F68E-13FA839C5B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5553" y="4439424"/>
            <a:ext cx="2432560" cy="1136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9055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24580-1E6F-1BF3-A143-7C1FB66D01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</a:br>
            <a:r>
              <a:rPr lang="en-US" b="0" i="0" dirty="0">
                <a:solidFill>
                  <a:srgbClr val="000000"/>
                </a:solidFill>
                <a:effectLst/>
                <a:latin typeface="Algerian" panose="04020705040A02060702" pitchFamily="82" charset="0"/>
              </a:rPr>
              <a:t>Python String count() Method</a:t>
            </a:r>
            <a:br>
              <a:rPr lang="en-US" b="0" i="0" dirty="0">
                <a:solidFill>
                  <a:srgbClr val="000000"/>
                </a:solidFill>
                <a:effectLst/>
                <a:latin typeface="Algerian" panose="04020705040A02060702" pitchFamily="82" charset="0"/>
              </a:rPr>
            </a:br>
            <a:endParaRPr lang="en-US" dirty="0">
              <a:latin typeface="Algerian" panose="04020705040A02060702" pitchFamily="82" charset="0"/>
            </a:endParaRPr>
          </a:p>
        </p:txBody>
      </p:sp>
      <p:pic>
        <p:nvPicPr>
          <p:cNvPr id="5" name="Picture 4" descr="Graphical user interface, text&#10;&#10;Description automatically generated with medium confidence">
            <a:extLst>
              <a:ext uri="{FF2B5EF4-FFF2-40B4-BE49-F238E27FC236}">
                <a16:creationId xmlns:a16="http://schemas.microsoft.com/office/drawing/2014/main" id="{FAFCB3DE-A273-C3BF-F7EB-A54508E2CF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553" y="1523172"/>
            <a:ext cx="6927180" cy="1143099"/>
          </a:xfrm>
          <a:prstGeom prst="rect">
            <a:avLst/>
          </a:prstGeom>
        </p:spPr>
      </p:pic>
      <p:pic>
        <p:nvPicPr>
          <p:cNvPr id="7" name="Picture 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D210D621-29FE-7F26-D7D8-FE218E2381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432" y="3218963"/>
            <a:ext cx="5995247" cy="1427940"/>
          </a:xfrm>
          <a:prstGeom prst="rect">
            <a:avLst/>
          </a:prstGeom>
        </p:spPr>
      </p:pic>
      <p:pic>
        <p:nvPicPr>
          <p:cNvPr id="9" name="Picture 8" descr="Application&#10;&#10;Description automatically generated with low confidence">
            <a:extLst>
              <a:ext uri="{FF2B5EF4-FFF2-40B4-BE49-F238E27FC236}">
                <a16:creationId xmlns:a16="http://schemas.microsoft.com/office/drawing/2014/main" id="{0AF85BBC-9192-916B-83F5-C4A14B93A8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9281" y="4105394"/>
            <a:ext cx="1065265" cy="1083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941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F4825F-58B9-5C93-B8B0-C8B726CFD5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</a:br>
            <a:b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</a:br>
            <a:b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</a:br>
            <a:r>
              <a:rPr lang="en-US" b="0" i="0" dirty="0">
                <a:solidFill>
                  <a:srgbClr val="000000"/>
                </a:solidFill>
                <a:effectLst/>
                <a:latin typeface="Algerian" panose="04020705040A02060702" pitchFamily="82" charset="0"/>
              </a:rPr>
              <a:t>Python String encode() Method</a:t>
            </a:r>
            <a:b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</a:br>
            <a:r>
              <a:rPr lang="en-US" dirty="0">
                <a:solidFill>
                  <a:srgbClr val="FFFFFF"/>
                </a:solidFill>
                <a:latin typeface="Verdana" panose="020B0604030504040204" pitchFamily="34" charset="0"/>
              </a:rPr>
              <a:t>❮ String Method</a:t>
            </a:r>
            <a:b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</a:br>
            <a:br>
              <a:rPr lang="en-US" dirty="0"/>
            </a:br>
            <a:endParaRPr lang="en-US" dirty="0"/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594C946-E641-E139-F31B-653761FFF2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212" y="1210968"/>
            <a:ext cx="9488239" cy="1644200"/>
          </a:xfrm>
          <a:prstGeom prst="rect">
            <a:avLst/>
          </a:prstGeo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CDCF3741-9F17-18FD-0D7E-6845D650F3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478" y="2855168"/>
            <a:ext cx="7551410" cy="2170331"/>
          </a:xfrm>
          <a:prstGeom prst="rect">
            <a:avLst/>
          </a:prstGeom>
        </p:spPr>
      </p:pic>
      <p:pic>
        <p:nvPicPr>
          <p:cNvPr id="9" name="Picture 8" descr="Text, chat or text message&#10;&#10;Description automatically generated">
            <a:extLst>
              <a:ext uri="{FF2B5EF4-FFF2-40B4-BE49-F238E27FC236}">
                <a16:creationId xmlns:a16="http://schemas.microsoft.com/office/drawing/2014/main" id="{0DDAF55B-10C7-BB29-9CB6-FF829597E9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5098" y="4065895"/>
            <a:ext cx="3503522" cy="1919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6235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15926F-B4D8-2070-9674-C84E56E64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</a:br>
            <a:b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</a:br>
            <a:br>
              <a:rPr lang="en-US" b="0" i="0" dirty="0">
                <a:solidFill>
                  <a:srgbClr val="000000"/>
                </a:solidFill>
                <a:effectLst/>
                <a:latin typeface="Algerian" panose="04020705040A02060702" pitchFamily="82" charset="0"/>
              </a:rPr>
            </a:br>
            <a:r>
              <a:rPr lang="en-US" b="0" i="0" dirty="0">
                <a:solidFill>
                  <a:srgbClr val="000000"/>
                </a:solidFill>
                <a:effectLst/>
                <a:latin typeface="Algerian" panose="04020705040A02060702" pitchFamily="82" charset="0"/>
              </a:rPr>
              <a:t>Python String 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lgerian" panose="04020705040A02060702" pitchFamily="82" charset="0"/>
              </a:rPr>
              <a:t>endswith</a:t>
            </a:r>
            <a:r>
              <a:rPr lang="en-US" b="0" i="0" dirty="0">
                <a:solidFill>
                  <a:srgbClr val="000000"/>
                </a:solidFill>
                <a:effectLst/>
                <a:latin typeface="Algerian" panose="04020705040A02060702" pitchFamily="82" charset="0"/>
              </a:rPr>
              <a:t>() Method</a:t>
            </a:r>
            <a:b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</a:br>
            <a:r>
              <a:rPr lang="en-US" dirty="0">
                <a:solidFill>
                  <a:srgbClr val="FFFFFF"/>
                </a:solidFill>
                <a:latin typeface="Verdana" panose="020B0604030504040204" pitchFamily="34" charset="0"/>
              </a:rPr>
              <a:t>❮ String Methods</a:t>
            </a:r>
            <a:b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</a:br>
            <a:br>
              <a:rPr lang="en-US" dirty="0"/>
            </a:br>
            <a:endParaRPr lang="en-US" dirty="0"/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DE2E53A3-526E-1341-F6AD-0040039BF4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47599"/>
            <a:ext cx="7453006" cy="1051651"/>
          </a:xfrm>
          <a:prstGeom prst="rect">
            <a:avLst/>
          </a:prstGeom>
        </p:spPr>
      </p:pic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24FD3A0-2C6E-2FE1-DC41-D2D5ABD68A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677" y="3331453"/>
            <a:ext cx="4591721" cy="1576449"/>
          </a:xfrm>
          <a:prstGeom prst="rect">
            <a:avLst/>
          </a:prstGeom>
        </p:spPr>
      </p:pic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A305A776-FEAA-B1CB-0EA9-8E56CE2795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5741" y="3581724"/>
            <a:ext cx="1270929" cy="997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5582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CABFBB-DD0B-6878-266B-C6D611049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Algerian" panose="04020705040A02060702" pitchFamily="82" charset="0"/>
              </a:rPr>
              <a:t>Python String 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lgerian" panose="04020705040A02060702" pitchFamily="82" charset="0"/>
              </a:rPr>
              <a:t>expandtabs</a:t>
            </a:r>
            <a:r>
              <a:rPr lang="en-US" b="0" i="0" dirty="0">
                <a:solidFill>
                  <a:srgbClr val="000000"/>
                </a:solidFill>
                <a:effectLst/>
                <a:latin typeface="Algerian" panose="04020705040A02060702" pitchFamily="82" charset="0"/>
              </a:rPr>
              <a:t>() Method</a:t>
            </a:r>
            <a:b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</a:br>
            <a:endParaRPr lang="en-US" dirty="0"/>
          </a:p>
        </p:txBody>
      </p:sp>
      <p:pic>
        <p:nvPicPr>
          <p:cNvPr id="5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246D7DE0-C41B-9185-4527-EF86C0E4D2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660" y="1107277"/>
            <a:ext cx="7592528" cy="1436187"/>
          </a:xfrm>
          <a:prstGeom prst="rect">
            <a:avLst/>
          </a:prstGeo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AA6E7EA7-D943-E3EF-8B66-45DE26F836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105" y="3145824"/>
            <a:ext cx="3713773" cy="2676477"/>
          </a:xfrm>
          <a:prstGeom prst="rect">
            <a:avLst/>
          </a:prstGeom>
        </p:spPr>
      </p:pic>
      <p:pic>
        <p:nvPicPr>
          <p:cNvPr id="9" name="Picture 8" descr="A screenshot of a computer screen&#10;&#10;Description automatically generated with low confidence">
            <a:extLst>
              <a:ext uri="{FF2B5EF4-FFF2-40B4-BE49-F238E27FC236}">
                <a16:creationId xmlns:a16="http://schemas.microsoft.com/office/drawing/2014/main" id="{3C2B4DC5-4357-2FB8-3FB3-283DDEBDFE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429000"/>
            <a:ext cx="4145509" cy="159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35963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C1FC75-45D0-F167-B5B4-31E7F958B8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085" y="0"/>
            <a:ext cx="10515600" cy="1325563"/>
          </a:xfrm>
        </p:spPr>
        <p:txBody>
          <a:bodyPr>
            <a:normAutofit fontScale="90000"/>
          </a:bodyPr>
          <a:lstStyle/>
          <a:p>
            <a:b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</a:br>
            <a:b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</a:br>
            <a:b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</a:br>
            <a:r>
              <a:rPr lang="en-US" b="0" i="0" dirty="0">
                <a:solidFill>
                  <a:srgbClr val="000000"/>
                </a:solidFill>
                <a:effectLst/>
                <a:latin typeface="Algerian" panose="04020705040A02060702" pitchFamily="82" charset="0"/>
              </a:rPr>
              <a:t>Python String find() Method</a:t>
            </a:r>
            <a:br>
              <a:rPr lang="en-US" b="0" i="0" dirty="0">
                <a:solidFill>
                  <a:srgbClr val="000000"/>
                </a:solidFill>
                <a:effectLst/>
                <a:latin typeface="Algerian" panose="04020705040A02060702" pitchFamily="82" charset="0"/>
              </a:rPr>
            </a:br>
            <a:r>
              <a:rPr lang="en-US" dirty="0">
                <a:solidFill>
                  <a:srgbClr val="FFFFFF"/>
                </a:solidFill>
                <a:latin typeface="Verdana" panose="020B0604030504040204" pitchFamily="34" charset="0"/>
              </a:rPr>
              <a:t>❮ String Methods</a:t>
            </a:r>
            <a:b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</a:br>
            <a:br>
              <a:rPr lang="en-US" dirty="0"/>
            </a:br>
            <a:endParaRPr lang="en-US" dirty="0"/>
          </a:p>
        </p:txBody>
      </p:sp>
      <p:pic>
        <p:nvPicPr>
          <p:cNvPr id="7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FAE25EC8-263E-7468-27A0-DF06BFFB9F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621" y="970207"/>
            <a:ext cx="10059272" cy="2057578"/>
          </a:xfrm>
          <a:prstGeom prst="rect">
            <a:avLst/>
          </a:prstGeom>
        </p:spPr>
      </p:pic>
      <p:pic>
        <p:nvPicPr>
          <p:cNvPr id="9" name="Picture 8" descr="Graphical user interface, text&#10;&#10;Description automatically generated with medium confidence">
            <a:extLst>
              <a:ext uri="{FF2B5EF4-FFF2-40B4-BE49-F238E27FC236}">
                <a16:creationId xmlns:a16="http://schemas.microsoft.com/office/drawing/2014/main" id="{028A9526-DE58-09C5-FE96-C66B2C507D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379" y="3558027"/>
            <a:ext cx="4101171" cy="1564479"/>
          </a:xfrm>
          <a:prstGeom prst="rect">
            <a:avLst/>
          </a:prstGeom>
        </p:spPr>
      </p:pic>
      <p:pic>
        <p:nvPicPr>
          <p:cNvPr id="11" name="Picture 10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0CDA09B0-2373-C254-F91C-22F0E2AE8B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5686" y="3558027"/>
            <a:ext cx="1168682" cy="1202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2108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4AEA5B-8329-F991-0ACE-679847BA1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</a:br>
            <a:r>
              <a:rPr lang="en-US" b="0" i="0" dirty="0">
                <a:solidFill>
                  <a:srgbClr val="000000"/>
                </a:solidFill>
                <a:effectLst/>
                <a:latin typeface="Algerian" panose="04020705040A02060702" pitchFamily="82" charset="0"/>
              </a:rPr>
              <a:t>Python String format() Method</a:t>
            </a:r>
            <a:b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</a:br>
            <a:endParaRPr lang="en-US" dirty="0"/>
          </a:p>
        </p:txBody>
      </p:sp>
      <p:pic>
        <p:nvPicPr>
          <p:cNvPr id="5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BF6BF824-813B-7A12-D844-1500C7463D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396799"/>
            <a:ext cx="9053345" cy="1638442"/>
          </a:xfrm>
          <a:prstGeom prst="rect">
            <a:avLst/>
          </a:prstGeo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DC8B14F5-AE9F-D66D-F947-B9C1A89291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939" y="3429000"/>
            <a:ext cx="5966977" cy="1874682"/>
          </a:xfrm>
          <a:prstGeom prst="rect">
            <a:avLst/>
          </a:prstGeom>
        </p:spPr>
      </p:pic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42706D33-C5E0-1B0B-3B1E-21913453B0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7224" y="3703560"/>
            <a:ext cx="2991984" cy="1325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51075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0F9E57-82D2-C73F-19C5-A3A5C6132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 fontScale="90000"/>
          </a:bodyPr>
          <a:lstStyle/>
          <a:p>
            <a:b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</a:br>
            <a:r>
              <a:rPr lang="en-US" b="0" i="0" dirty="0">
                <a:solidFill>
                  <a:srgbClr val="000000"/>
                </a:solidFill>
                <a:effectLst/>
                <a:latin typeface="Algerian" panose="04020705040A02060702" pitchFamily="82" charset="0"/>
              </a:rPr>
              <a:t>Python String index() Method</a:t>
            </a:r>
            <a:b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</a:br>
            <a:endParaRPr lang="en-US" dirty="0"/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B87A942-5499-C7C3-EA6B-C96735FB45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009802"/>
            <a:ext cx="9708721" cy="1889924"/>
          </a:xfrm>
          <a:prstGeom prst="rect">
            <a:avLst/>
          </a:prstGeom>
        </p:spPr>
      </p:pic>
      <p:pic>
        <p:nvPicPr>
          <p:cNvPr id="7" name="Picture 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DE7B3064-9B2E-96DD-0B5F-384ADCD1AD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1424" y="3499057"/>
            <a:ext cx="5431971" cy="19206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40AB9E4-041D-6F15-2329-D35CFA6F19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6673" y="3958275"/>
            <a:ext cx="951588" cy="1074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4090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00507F1-5CDA-424D-AC21-A2398574A4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6490" y="121844"/>
            <a:ext cx="10515600" cy="901613"/>
          </a:xfrm>
        </p:spPr>
        <p:txBody>
          <a:bodyPr/>
          <a:lstStyle/>
          <a:p>
            <a:r>
              <a:rPr lang="en-US" altLang="zh-TW" dirty="0">
                <a:latin typeface="Algerian" panose="04020705040A02060702" pitchFamily="82" charset="0"/>
              </a:rPr>
              <a:t>Data types: Dictionary</a:t>
            </a:r>
            <a:endParaRPr lang="zh-TW" altLang="en-US" dirty="0">
              <a:latin typeface="Algerian" panose="04020705040A02060702" pitchFamily="82" charset="0"/>
            </a:endParaRP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FF9AA9C4-66A6-402A-AA6A-BB6DF12C81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402510"/>
            <a:ext cx="12191999" cy="1455490"/>
          </a:xfr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46C16B18-CF28-4803-8F2E-F716DFF38671}"/>
              </a:ext>
            </a:extLst>
          </p:cNvPr>
          <p:cNvSpPr txBox="1"/>
          <p:nvPr/>
        </p:nvSpPr>
        <p:spPr>
          <a:xfrm>
            <a:off x="399875" y="1308683"/>
            <a:ext cx="569612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>
                <a:latin typeface="Constantia" panose="02030602050306030303" pitchFamily="18" charset="0"/>
              </a:rPr>
              <a:t>Dictionaries are used to store data values in </a:t>
            </a:r>
            <a:r>
              <a:rPr lang="en-US" altLang="zh-TW" dirty="0" err="1">
                <a:solidFill>
                  <a:srgbClr val="FF0000"/>
                </a:solidFill>
                <a:latin typeface="Constantia" panose="02030602050306030303" pitchFamily="18" charset="0"/>
              </a:rPr>
              <a:t>key:value</a:t>
            </a:r>
            <a:r>
              <a:rPr lang="en-US" altLang="zh-TW" dirty="0">
                <a:solidFill>
                  <a:srgbClr val="FF0000"/>
                </a:solidFill>
                <a:latin typeface="Constantia" panose="02030602050306030303" pitchFamily="18" charset="0"/>
              </a:rPr>
              <a:t> pairs</a:t>
            </a:r>
            <a:r>
              <a:rPr lang="en-US" altLang="zh-TW" dirty="0">
                <a:latin typeface="Constantia" panose="02030602050306030303" pitchFamily="18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>
                <a:latin typeface="Constantia" panose="02030602050306030303" pitchFamily="18" charset="0"/>
              </a:rPr>
              <a:t>A dictionary is a collection which is </a:t>
            </a:r>
            <a:r>
              <a:rPr lang="en-US" altLang="zh-TW" dirty="0">
                <a:solidFill>
                  <a:srgbClr val="FF0000"/>
                </a:solidFill>
                <a:latin typeface="Constantia" panose="02030602050306030303" pitchFamily="18" charset="0"/>
              </a:rPr>
              <a:t>ordered*, </a:t>
            </a:r>
            <a:r>
              <a:rPr lang="en-US" altLang="zh-TW" dirty="0">
                <a:latin typeface="Constantia" panose="02030602050306030303" pitchFamily="18" charset="0"/>
              </a:rPr>
              <a:t>changeable and do not allow duplicates.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dirty="0">
                <a:latin typeface="Constantia" panose="02030602050306030303" pitchFamily="18" charset="0"/>
              </a:rPr>
              <a:t>As of Python version 3.7, dictionaries are ordered.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dirty="0">
                <a:latin typeface="Constantia" panose="02030602050306030303" pitchFamily="18" charset="0"/>
              </a:rPr>
              <a:t>In Python 3.6 and earlier, dictionaries are unordered.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>
                <a:latin typeface="Constantia" panose="02030602050306030303" pitchFamily="18" charset="0"/>
              </a:rPr>
              <a:t>Dictionaries are written with curly brackets, and have keys and values:</a:t>
            </a:r>
            <a:endParaRPr lang="zh-TW" altLang="en-US" dirty="0">
              <a:latin typeface="Constantia" panose="020306020503060303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TW" altLang="en-US" dirty="0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E6CB4805-6E73-4BC0-8EFF-A391F4E3C3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0135" y="1760241"/>
            <a:ext cx="2777295" cy="1754746"/>
          </a:xfrm>
          <a:prstGeom prst="rect">
            <a:avLst/>
          </a:prstGeom>
        </p:spPr>
      </p:pic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7E3F9358-73B2-4860-B395-29D5CC36476C}"/>
              </a:ext>
            </a:extLst>
          </p:cNvPr>
          <p:cNvCxnSpPr/>
          <p:nvPr/>
        </p:nvCxnSpPr>
        <p:spPr>
          <a:xfrm flipH="1">
            <a:off x="7978331" y="1245765"/>
            <a:ext cx="570451" cy="8598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ABF73F99-D641-4013-8607-2F7B82E57726}"/>
              </a:ext>
            </a:extLst>
          </p:cNvPr>
          <p:cNvCxnSpPr>
            <a:cxnSpLocks/>
          </p:cNvCxnSpPr>
          <p:nvPr/>
        </p:nvCxnSpPr>
        <p:spPr>
          <a:xfrm flipH="1">
            <a:off x="8658772" y="974622"/>
            <a:ext cx="954545" cy="10835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F506BA03-2C69-4735-A342-35F8A970EC26}"/>
              </a:ext>
            </a:extLst>
          </p:cNvPr>
          <p:cNvSpPr txBox="1"/>
          <p:nvPr/>
        </p:nvSpPr>
        <p:spPr>
          <a:xfrm>
            <a:off x="9319306" y="203318"/>
            <a:ext cx="1236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Constantia" panose="02030602050306030303" pitchFamily="18" charset="0"/>
              </a:rPr>
              <a:t>key value </a:t>
            </a:r>
            <a:endParaRPr lang="zh-TW" altLang="en-US" dirty="0"/>
          </a:p>
        </p:txBody>
      </p:sp>
      <p:sp>
        <p:nvSpPr>
          <p:cNvPr id="17" name="矩形: 圓角 16">
            <a:extLst>
              <a:ext uri="{FF2B5EF4-FFF2-40B4-BE49-F238E27FC236}">
                <a16:creationId xmlns:a16="http://schemas.microsoft.com/office/drawing/2014/main" id="{91FD339B-91F6-4182-AB43-FABF2693AE62}"/>
              </a:ext>
            </a:extLst>
          </p:cNvPr>
          <p:cNvSpPr/>
          <p:nvPr/>
        </p:nvSpPr>
        <p:spPr>
          <a:xfrm>
            <a:off x="7415868" y="2105637"/>
            <a:ext cx="1903438" cy="222308"/>
          </a:xfrm>
          <a:prstGeom prst="roundRect">
            <a:avLst>
              <a:gd name="adj" fmla="val 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F923FDE6-3EA9-48B3-B440-ACF50B33545F}"/>
              </a:ext>
            </a:extLst>
          </p:cNvPr>
          <p:cNvSpPr txBox="1"/>
          <p:nvPr/>
        </p:nvSpPr>
        <p:spPr>
          <a:xfrm>
            <a:off x="9815119" y="2105637"/>
            <a:ext cx="1903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err="1">
                <a:solidFill>
                  <a:srgbClr val="FF0000"/>
                </a:solidFill>
                <a:latin typeface="Constantia" panose="02030602050306030303" pitchFamily="18" charset="0"/>
              </a:rPr>
              <a:t>key:value</a:t>
            </a:r>
            <a:r>
              <a:rPr lang="en-US" altLang="zh-TW" dirty="0">
                <a:solidFill>
                  <a:srgbClr val="FF0000"/>
                </a:solidFill>
                <a:latin typeface="Constantia" panose="02030602050306030303" pitchFamily="18" charset="0"/>
              </a:rPr>
              <a:t> pairs</a:t>
            </a:r>
            <a:r>
              <a:rPr lang="en-US" altLang="zh-TW" dirty="0">
                <a:latin typeface="Constantia" panose="02030602050306030303" pitchFamily="18" charset="0"/>
              </a:rPr>
              <a:t>.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7095167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831831-0402-A332-5298-F975D8B74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</a:br>
            <a:b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</a:br>
            <a:b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</a:br>
            <a:r>
              <a:rPr lang="en-US" b="0" i="0" dirty="0">
                <a:solidFill>
                  <a:srgbClr val="000000"/>
                </a:solidFill>
                <a:effectLst/>
                <a:latin typeface="Algerian" panose="04020705040A02060702" pitchFamily="82" charset="0"/>
              </a:rPr>
              <a:t>Python String 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lgerian" panose="04020705040A02060702" pitchFamily="82" charset="0"/>
              </a:rPr>
              <a:t>isalnum</a:t>
            </a:r>
            <a:r>
              <a:rPr lang="en-US" b="0" i="0" dirty="0">
                <a:solidFill>
                  <a:srgbClr val="000000"/>
                </a:solidFill>
                <a:effectLst/>
                <a:latin typeface="Algerian" panose="04020705040A02060702" pitchFamily="82" charset="0"/>
              </a:rPr>
              <a:t>() Method</a:t>
            </a:r>
            <a:br>
              <a:rPr lang="en-US" b="0" i="0" dirty="0">
                <a:solidFill>
                  <a:srgbClr val="000000"/>
                </a:solidFill>
                <a:effectLst/>
                <a:latin typeface="Algerian" panose="04020705040A02060702" pitchFamily="82" charset="0"/>
              </a:rPr>
            </a:br>
            <a:r>
              <a:rPr lang="en-US" dirty="0">
                <a:solidFill>
                  <a:srgbClr val="FFFFFF"/>
                </a:solidFill>
                <a:latin typeface="Algerian" panose="04020705040A02060702" pitchFamily="82" charset="0"/>
              </a:rPr>
              <a:t>❮ String Methods</a:t>
            </a:r>
            <a:br>
              <a:rPr lang="en-US" b="0" i="0" dirty="0">
                <a:solidFill>
                  <a:srgbClr val="000000"/>
                </a:solidFill>
                <a:effectLst/>
                <a:latin typeface="Algerian" panose="04020705040A02060702" pitchFamily="82" charset="0"/>
              </a:rPr>
            </a:br>
            <a:br>
              <a:rPr lang="en-US" dirty="0"/>
            </a:br>
            <a:endParaRPr lang="en-US" dirty="0"/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902F6114-6C8B-FB20-FEA4-9C28770594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388" y="1521220"/>
            <a:ext cx="9426757" cy="1333616"/>
          </a:xfrm>
          <a:prstGeom prst="rect">
            <a:avLst/>
          </a:prstGeom>
        </p:spPr>
      </p:pic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DB29992B-B911-0112-CC4D-A209D861D0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8775" y="3113581"/>
            <a:ext cx="4407225" cy="2996914"/>
          </a:xfrm>
          <a:prstGeom prst="rect">
            <a:avLst/>
          </a:prstGeom>
        </p:spPr>
      </p:pic>
      <p:pic>
        <p:nvPicPr>
          <p:cNvPr id="13" name="Picture 12" descr="Text&#10;&#10;Description automatically generated">
            <a:extLst>
              <a:ext uri="{FF2B5EF4-FFF2-40B4-BE49-F238E27FC236}">
                <a16:creationId xmlns:a16="http://schemas.microsoft.com/office/drawing/2014/main" id="{803E24F1-F8D2-B901-6ADE-D795334EA1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2929" y="3688209"/>
            <a:ext cx="1723241" cy="1301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01683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31E18-8A9B-859A-83E3-7E3A0DFB1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571" y="0"/>
            <a:ext cx="10515600" cy="1325563"/>
          </a:xfrm>
        </p:spPr>
        <p:txBody>
          <a:bodyPr>
            <a:normAutofit fontScale="90000"/>
          </a:bodyPr>
          <a:lstStyle/>
          <a:p>
            <a:br>
              <a:rPr lang="en-US" b="0" i="0" dirty="0">
                <a:solidFill>
                  <a:srgbClr val="000000"/>
                </a:solidFill>
                <a:effectLst/>
                <a:latin typeface="Algerian" panose="04020705040A02060702" pitchFamily="82" charset="0"/>
              </a:rPr>
            </a:br>
            <a:r>
              <a:rPr lang="en-US" b="0" i="0" dirty="0">
                <a:solidFill>
                  <a:srgbClr val="000000"/>
                </a:solidFill>
                <a:effectLst/>
                <a:latin typeface="Algerian" panose="04020705040A02060702" pitchFamily="82" charset="0"/>
              </a:rPr>
              <a:t>Python String 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lgerian" panose="04020705040A02060702" pitchFamily="82" charset="0"/>
              </a:rPr>
              <a:t>isalpha</a:t>
            </a:r>
            <a:r>
              <a:rPr lang="en-US" b="0" i="0" dirty="0">
                <a:solidFill>
                  <a:srgbClr val="000000"/>
                </a:solidFill>
                <a:effectLst/>
                <a:latin typeface="Algerian" panose="04020705040A02060702" pitchFamily="82" charset="0"/>
              </a:rPr>
              <a:t>() Method</a:t>
            </a:r>
            <a:b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</a:br>
            <a:endParaRPr lang="en-US" dirty="0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F382A3D3-0CFA-82D9-9AC9-01FE0BA3FE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829" y="1034408"/>
            <a:ext cx="8166437" cy="1590612"/>
          </a:xfrm>
          <a:prstGeom prst="rect">
            <a:avLst/>
          </a:prstGeo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E125E333-18DD-EA9D-AA19-D550E054BA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8001" y="3158466"/>
            <a:ext cx="4164306" cy="2921229"/>
          </a:xfrm>
          <a:prstGeom prst="rect">
            <a:avLst/>
          </a:prstGeom>
        </p:spPr>
      </p:pic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0DF32646-B1FD-3938-37CE-65406F6D1D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1572" y="3924057"/>
            <a:ext cx="1365391" cy="1258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63123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9445B4-6BAF-626A-26A5-93EC4F5825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Algerian" panose="04020705040A02060702" pitchFamily="82" charset="0"/>
              </a:rPr>
              <a:t>Python String 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lgerian" panose="04020705040A02060702" pitchFamily="82" charset="0"/>
              </a:rPr>
              <a:t>isascii</a:t>
            </a:r>
            <a:r>
              <a:rPr lang="en-US" b="0" i="0" dirty="0">
                <a:solidFill>
                  <a:srgbClr val="000000"/>
                </a:solidFill>
                <a:effectLst/>
                <a:latin typeface="Algerian" panose="04020705040A02060702" pitchFamily="82" charset="0"/>
              </a:rPr>
              <a:t>() Method</a:t>
            </a:r>
            <a:b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</a:br>
            <a:endParaRPr lang="en-US" dirty="0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C3E2E0A3-C183-22E0-8F90-FAA28DBFF5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6981" y="1293179"/>
            <a:ext cx="6180356" cy="1005927"/>
          </a:xfrm>
          <a:prstGeom prst="rect">
            <a:avLst/>
          </a:prstGeom>
        </p:spPr>
      </p:pic>
      <p:pic>
        <p:nvPicPr>
          <p:cNvPr id="7" name="Picture 6" descr="Graphical user interface, text&#10;&#10;Description automatically generated with medium confidence">
            <a:extLst>
              <a:ext uri="{FF2B5EF4-FFF2-40B4-BE49-F238E27FC236}">
                <a16:creationId xmlns:a16="http://schemas.microsoft.com/office/drawing/2014/main" id="{D353159A-C9F7-F3B3-95B1-E0FB012602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4235" y="3227160"/>
            <a:ext cx="1554615" cy="944962"/>
          </a:xfrm>
          <a:prstGeom prst="rect">
            <a:avLst/>
          </a:prstGeom>
        </p:spPr>
      </p:pic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AE75482C-976F-5018-37BE-C288C9E61A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2122" y="3223242"/>
            <a:ext cx="647756" cy="411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20749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D29C6C-87B0-FE92-7789-1AEE0166A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</a:br>
            <a:b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</a:br>
            <a:b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</a:br>
            <a:r>
              <a:rPr lang="en-US" b="0" i="0" dirty="0">
                <a:solidFill>
                  <a:srgbClr val="000000"/>
                </a:solidFill>
                <a:effectLst/>
                <a:latin typeface="Algerian" panose="04020705040A02060702" pitchFamily="82" charset="0"/>
              </a:rPr>
              <a:t>Python String 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lgerian" panose="04020705040A02060702" pitchFamily="82" charset="0"/>
              </a:rPr>
              <a:t>isdecimal</a:t>
            </a:r>
            <a:r>
              <a:rPr lang="en-US" b="0" i="0" dirty="0">
                <a:solidFill>
                  <a:srgbClr val="000000"/>
                </a:solidFill>
                <a:effectLst/>
                <a:latin typeface="Algerian" panose="04020705040A02060702" pitchFamily="82" charset="0"/>
              </a:rPr>
              <a:t>() Method</a:t>
            </a:r>
            <a:b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</a:br>
            <a:r>
              <a:rPr lang="en-US" dirty="0">
                <a:solidFill>
                  <a:srgbClr val="FFFFFF"/>
                </a:solidFill>
                <a:latin typeface="Verdana" panose="020B0604030504040204" pitchFamily="34" charset="0"/>
              </a:rPr>
              <a:t>❮ String Methods</a:t>
            </a:r>
            <a:b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</a:br>
            <a:br>
              <a:rPr lang="en-US" dirty="0"/>
            </a:br>
            <a:endParaRPr lang="en-US" dirty="0"/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B80A3CA0-066F-CEE7-0771-6C5F0F681C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070" y="1598135"/>
            <a:ext cx="7467821" cy="1564141"/>
          </a:xfr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B884B509-DF67-512A-F5B8-F04352D12B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746" y="3811125"/>
            <a:ext cx="4746376" cy="2011177"/>
          </a:xfrm>
          <a:prstGeom prst="rect">
            <a:avLst/>
          </a:prstGeom>
        </p:spPr>
      </p:pic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9A15BB6F-E7A3-7B01-F8E9-9E4F995839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7738" y="3811125"/>
            <a:ext cx="2252205" cy="1854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10303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853BB8-D9CC-5C76-5B3E-3D260FEE4C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</a:br>
            <a:b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</a:br>
            <a:r>
              <a:rPr lang="en-US" b="0" i="0" dirty="0">
                <a:solidFill>
                  <a:srgbClr val="000000"/>
                </a:solidFill>
                <a:effectLst/>
                <a:latin typeface="Algerian" panose="04020705040A02060702" pitchFamily="82" charset="0"/>
              </a:rPr>
              <a:t>Python String 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lgerian" panose="04020705040A02060702" pitchFamily="82" charset="0"/>
              </a:rPr>
              <a:t>isdigit</a:t>
            </a:r>
            <a:r>
              <a:rPr lang="en-US" b="0" i="0" dirty="0">
                <a:solidFill>
                  <a:srgbClr val="000000"/>
                </a:solidFill>
                <a:effectLst/>
                <a:latin typeface="Algerian" panose="04020705040A02060702" pitchFamily="82" charset="0"/>
              </a:rPr>
              <a:t>() Method</a:t>
            </a:r>
            <a:b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</a:br>
            <a:r>
              <a:rPr lang="en-US" dirty="0">
                <a:solidFill>
                  <a:srgbClr val="FFFFFF"/>
                </a:solidFill>
                <a:latin typeface="Verdana" panose="020B0604030504040204" pitchFamily="34" charset="0"/>
              </a:rPr>
              <a:t>❮ String Methods</a:t>
            </a:r>
            <a:b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</a:br>
            <a:br>
              <a:rPr lang="en-US" dirty="0"/>
            </a:br>
            <a:endParaRPr lang="en-US" dirty="0"/>
          </a:p>
        </p:txBody>
      </p:sp>
      <p:pic>
        <p:nvPicPr>
          <p:cNvPr id="5" name="Content Placeholder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8767A3D7-07BF-A14A-253F-EEFFA1A81B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955" y="1328403"/>
            <a:ext cx="8190239" cy="1722707"/>
          </a:xfr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A4BB0F66-D4A8-E934-B291-0E820374D3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273" y="3263500"/>
            <a:ext cx="5834824" cy="1980304"/>
          </a:xfrm>
          <a:prstGeom prst="rect">
            <a:avLst/>
          </a:prstGeom>
        </p:spPr>
      </p:pic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98503FFE-DFB0-8E44-EB09-29D61F7B4E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2640" y="4036325"/>
            <a:ext cx="1206005" cy="1050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27170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3090CE-03C1-5CEC-FFDB-E482710D4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0837" y="1847"/>
            <a:ext cx="10515600" cy="1325563"/>
          </a:xfrm>
        </p:spPr>
        <p:txBody>
          <a:bodyPr>
            <a:normAutofit fontScale="90000"/>
          </a:bodyPr>
          <a:lstStyle/>
          <a:p>
            <a:b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</a:br>
            <a:b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</a:br>
            <a:b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</a:br>
            <a:r>
              <a:rPr lang="en-US" b="0" i="0" dirty="0">
                <a:solidFill>
                  <a:srgbClr val="000000"/>
                </a:solidFill>
                <a:effectLst/>
                <a:latin typeface="Algerian" panose="04020705040A02060702" pitchFamily="82" charset="0"/>
              </a:rPr>
              <a:t>Python String 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lgerian" panose="04020705040A02060702" pitchFamily="82" charset="0"/>
              </a:rPr>
              <a:t>isidentifier</a:t>
            </a:r>
            <a:r>
              <a:rPr lang="en-US" b="0" i="0" dirty="0">
                <a:solidFill>
                  <a:srgbClr val="000000"/>
                </a:solidFill>
                <a:effectLst/>
                <a:latin typeface="Algerian" panose="04020705040A02060702" pitchFamily="82" charset="0"/>
              </a:rPr>
              <a:t>() Method</a:t>
            </a:r>
            <a:b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</a:br>
            <a:r>
              <a:rPr lang="en-US" dirty="0">
                <a:solidFill>
                  <a:srgbClr val="FFFFFF"/>
                </a:solidFill>
                <a:latin typeface="Verdana" panose="020B0604030504040204" pitchFamily="34" charset="0"/>
              </a:rPr>
              <a:t>❮ String Methods</a:t>
            </a:r>
            <a:b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</a:br>
            <a:br>
              <a:rPr lang="en-US" dirty="0"/>
            </a:br>
            <a:endParaRPr lang="en-US" dirty="0"/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1FE5E0C2-E11A-ACDD-AF4F-3F75AE66CC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9260" y="1205496"/>
            <a:ext cx="9693480" cy="1585097"/>
          </a:xfr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4DB9F0F3-9EB8-52EF-2644-CDE2E6F4B4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7734" y="3088103"/>
            <a:ext cx="4752210" cy="2779950"/>
          </a:xfrm>
          <a:prstGeom prst="rect">
            <a:avLst/>
          </a:prstGeom>
        </p:spPr>
      </p:pic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73D19893-EB8E-7DE1-EB57-665E91B74C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2241" y="3663101"/>
            <a:ext cx="1917838" cy="1114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09858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A5167-8D55-855A-31D5-9A6B6B238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Algerian" panose="04020705040A02060702" pitchFamily="82" charset="0"/>
              </a:rPr>
              <a:t>Python String 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lgerian" panose="04020705040A02060702" pitchFamily="82" charset="0"/>
              </a:rPr>
              <a:t>islower</a:t>
            </a:r>
            <a:r>
              <a:rPr lang="en-US" b="0" i="0" dirty="0">
                <a:solidFill>
                  <a:srgbClr val="000000"/>
                </a:solidFill>
                <a:effectLst/>
                <a:latin typeface="Algerian" panose="04020705040A02060702" pitchFamily="82" charset="0"/>
              </a:rPr>
              <a:t>() Method</a:t>
            </a:r>
            <a:b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</a:br>
            <a:endParaRPr lang="en-US" dirty="0"/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199FB532-53DE-8DEF-2552-4DBACA557D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60" y="1321955"/>
            <a:ext cx="7200589" cy="1325563"/>
          </a:xfr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EE1C6EAA-A597-32E6-38D8-061929B604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3584" y="2870560"/>
            <a:ext cx="4312694" cy="3133442"/>
          </a:xfrm>
          <a:prstGeom prst="rect">
            <a:avLst/>
          </a:prstGeom>
        </p:spPr>
      </p:pic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450C3CF6-9850-216A-B9C3-87553F4CB1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0998" y="3303081"/>
            <a:ext cx="2037025" cy="1814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06458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1F3BF-4B26-9693-5955-2D06E896A2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</a:br>
            <a:b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</a:br>
            <a:b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</a:br>
            <a:r>
              <a:rPr lang="en-US" b="0" i="0" dirty="0">
                <a:solidFill>
                  <a:srgbClr val="000000"/>
                </a:solidFill>
                <a:effectLst/>
                <a:latin typeface="Algerian" panose="04020705040A02060702" pitchFamily="82" charset="0"/>
              </a:rPr>
              <a:t>Python String 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lgerian" panose="04020705040A02060702" pitchFamily="82" charset="0"/>
              </a:rPr>
              <a:t>isnumeric</a:t>
            </a:r>
            <a:r>
              <a:rPr lang="en-US" b="0" i="0" dirty="0">
                <a:solidFill>
                  <a:srgbClr val="000000"/>
                </a:solidFill>
                <a:effectLst/>
                <a:latin typeface="Algerian" panose="04020705040A02060702" pitchFamily="82" charset="0"/>
              </a:rPr>
              <a:t>() Method</a:t>
            </a:r>
            <a:b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</a:br>
            <a:r>
              <a:rPr lang="en-US" dirty="0">
                <a:solidFill>
                  <a:srgbClr val="FFFFFF"/>
                </a:solidFill>
                <a:latin typeface="Verdana" panose="020B0604030504040204" pitchFamily="34" charset="0"/>
              </a:rPr>
              <a:t>❮ String Methods</a:t>
            </a:r>
            <a:b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</a:br>
            <a:br>
              <a:rPr lang="en-US" dirty="0"/>
            </a:br>
            <a:endParaRPr lang="en-US" dirty="0"/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A769929-EB27-FD76-0A9E-BFBC539D43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932" y="1403325"/>
            <a:ext cx="11008135" cy="2225688"/>
          </a:xfrm>
        </p:spPr>
      </p:pic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BFF6BFF-3B0F-BB6A-9E26-47A733EBBC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3182" y="3930852"/>
            <a:ext cx="4137903" cy="208462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F210C8F-854A-D547-73EE-35A1FE109B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2374" y="4570371"/>
            <a:ext cx="1553774" cy="832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15803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5F717F-EE72-CD58-D6D2-D8B2E5C8F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Algerian" panose="04020705040A02060702" pitchFamily="82" charset="0"/>
              </a:rPr>
              <a:t>Python String 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lgerian" panose="04020705040A02060702" pitchFamily="82" charset="0"/>
              </a:rPr>
              <a:t>isprintable</a:t>
            </a:r>
            <a:r>
              <a:rPr lang="en-US" b="0" i="0" dirty="0">
                <a:solidFill>
                  <a:srgbClr val="000000"/>
                </a:solidFill>
                <a:effectLst/>
                <a:latin typeface="Algerian" panose="04020705040A02060702" pitchFamily="82" charset="0"/>
              </a:rPr>
              <a:t>() Method</a:t>
            </a:r>
            <a:b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</a:br>
            <a:endParaRPr lang="en-US" dirty="0"/>
          </a:p>
        </p:txBody>
      </p:sp>
      <p:pic>
        <p:nvPicPr>
          <p:cNvPr id="5" name="Content Placeholder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E6B3EFD5-7284-63B5-9E94-E65DEE9AC8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1942" y="1269390"/>
            <a:ext cx="8028670" cy="1467797"/>
          </a:xfrm>
        </p:spPr>
      </p:pic>
      <p:pic>
        <p:nvPicPr>
          <p:cNvPr id="7" name="Picture 6" descr="Graphical user interface&#10;&#10;Description automatically generated">
            <a:extLst>
              <a:ext uri="{FF2B5EF4-FFF2-40B4-BE49-F238E27FC236}">
                <a16:creationId xmlns:a16="http://schemas.microsoft.com/office/drawing/2014/main" id="{B0838EC0-88DA-FB25-AD88-E5DEC3A488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312" y="3300589"/>
            <a:ext cx="4558022" cy="176995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E4C83D0-5665-0335-D28F-CDB50C743A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4989" y="3641452"/>
            <a:ext cx="2988778" cy="1289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98219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802865-44EE-2A00-AE0B-598A1638CA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</a:br>
            <a:r>
              <a:rPr lang="en-US" b="0" i="0" dirty="0">
                <a:solidFill>
                  <a:srgbClr val="000000"/>
                </a:solidFill>
                <a:effectLst/>
                <a:latin typeface="Algerian" panose="04020705040A02060702" pitchFamily="82" charset="0"/>
              </a:rPr>
              <a:t>Python String 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lgerian" panose="04020705040A02060702" pitchFamily="82" charset="0"/>
              </a:rPr>
              <a:t>isspace</a:t>
            </a:r>
            <a:r>
              <a:rPr lang="en-US" b="0" i="0" dirty="0">
                <a:solidFill>
                  <a:srgbClr val="000000"/>
                </a:solidFill>
                <a:effectLst/>
                <a:latin typeface="Algerian" panose="04020705040A02060702" pitchFamily="82" charset="0"/>
              </a:rPr>
              <a:t>() Method</a:t>
            </a:r>
            <a:b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</a:br>
            <a:endParaRPr lang="en-US" dirty="0"/>
          </a:p>
        </p:txBody>
      </p:sp>
      <p:pic>
        <p:nvPicPr>
          <p:cNvPr id="5" name="Content Placeholder 4" descr="Text&#10;&#10;Description automatically generated with medium confidence">
            <a:extLst>
              <a:ext uri="{FF2B5EF4-FFF2-40B4-BE49-F238E27FC236}">
                <a16:creationId xmlns:a16="http://schemas.microsoft.com/office/drawing/2014/main" id="{D0A7A4C3-09D6-5A31-CCF9-DDF4BB5BF0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076" y="1531672"/>
            <a:ext cx="9179943" cy="1181849"/>
          </a:xfrm>
        </p:spPr>
      </p:pic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5A60AF53-AE9C-2E5B-494D-7DD676A3C0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2829" y="2894441"/>
            <a:ext cx="4640101" cy="30220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BC3A036-A396-0616-8EA6-E69EDACF2D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4606" y="3707094"/>
            <a:ext cx="2870781" cy="1680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4407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F050314-413D-45C6-A616-D94FFED168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>
                <a:latin typeface="Algerian" panose="04020705040A02060702" pitchFamily="82" charset="0"/>
              </a:rPr>
              <a:t>Dictionary Methods</a:t>
            </a:r>
            <a:endParaRPr lang="zh-TW" altLang="en-US" dirty="0">
              <a:latin typeface="Algerian" panose="04020705040A02060702" pitchFamily="82" charset="0"/>
            </a:endParaRPr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2D9C7B40-5049-4EA2-BCC6-1B6181EEDC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14713" y="1825625"/>
            <a:ext cx="916257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61394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B288ED-A6DB-1FD9-EE25-B36B2521E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</a:br>
            <a:r>
              <a:rPr lang="en-US" b="0" i="0" dirty="0">
                <a:solidFill>
                  <a:srgbClr val="000000"/>
                </a:solidFill>
                <a:effectLst/>
                <a:latin typeface="Algerian" panose="04020705040A02060702" pitchFamily="82" charset="0"/>
              </a:rPr>
              <a:t>Python String 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lgerian" panose="04020705040A02060702" pitchFamily="82" charset="0"/>
              </a:rPr>
              <a:t>istitle</a:t>
            </a:r>
            <a:r>
              <a:rPr lang="en-US" b="0" i="0" dirty="0">
                <a:solidFill>
                  <a:srgbClr val="000000"/>
                </a:solidFill>
                <a:effectLst/>
                <a:latin typeface="Algerian" panose="04020705040A02060702" pitchFamily="82" charset="0"/>
              </a:rPr>
              <a:t>() Method</a:t>
            </a:r>
            <a:b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</a:br>
            <a:endParaRPr lang="en-US" dirty="0"/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E7668C4-ABE4-14D1-9992-55350BE43D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517" y="1418439"/>
            <a:ext cx="9350550" cy="1470787"/>
          </a:xfrm>
        </p:spPr>
      </p:pic>
      <p:pic>
        <p:nvPicPr>
          <p:cNvPr id="7" name="Picture 6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708E4125-7ADD-8E7C-73C3-BE7AF11B39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517" y="3405532"/>
            <a:ext cx="6274197" cy="182930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E2B63C1-7F9D-EBD2-A008-0D5A448E6B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1779" y="4039986"/>
            <a:ext cx="2216191" cy="895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39200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00821-7FCF-AA62-F561-A015F97CE8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</a:br>
            <a:b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</a:br>
            <a:b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</a:br>
            <a:r>
              <a:rPr lang="en-US" b="0" i="0" dirty="0">
                <a:solidFill>
                  <a:srgbClr val="000000"/>
                </a:solidFill>
                <a:effectLst/>
                <a:latin typeface="Algerian" panose="04020705040A02060702" pitchFamily="82" charset="0"/>
              </a:rPr>
              <a:t>Python String 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lgerian" panose="04020705040A02060702" pitchFamily="82" charset="0"/>
              </a:rPr>
              <a:t>isupper</a:t>
            </a:r>
            <a:r>
              <a:rPr lang="en-US" b="0" i="0" dirty="0">
                <a:solidFill>
                  <a:srgbClr val="000000"/>
                </a:solidFill>
                <a:effectLst/>
                <a:latin typeface="Algerian" panose="04020705040A02060702" pitchFamily="82" charset="0"/>
              </a:rPr>
              <a:t>() Method</a:t>
            </a:r>
            <a:b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</a:br>
            <a:r>
              <a:rPr lang="en-US" dirty="0">
                <a:solidFill>
                  <a:srgbClr val="FFFFFF"/>
                </a:solidFill>
                <a:latin typeface="Verdana" panose="020B0604030504040204" pitchFamily="34" charset="0"/>
              </a:rPr>
              <a:t>❮ String Methods</a:t>
            </a:r>
            <a:b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</a:br>
            <a:br>
              <a:rPr lang="en-US" dirty="0"/>
            </a:br>
            <a:endParaRPr lang="en-US" dirty="0"/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024DCB54-760B-7E2D-DAF4-934201539A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552" y="1553510"/>
            <a:ext cx="6942422" cy="1219306"/>
          </a:xfrm>
        </p:spPr>
      </p:pic>
      <p:pic>
        <p:nvPicPr>
          <p:cNvPr id="7" name="Picture 6" descr="Text&#10;&#10;Description automatically generated with medium confidence">
            <a:extLst>
              <a:ext uri="{FF2B5EF4-FFF2-40B4-BE49-F238E27FC236}">
                <a16:creationId xmlns:a16="http://schemas.microsoft.com/office/drawing/2014/main" id="{87837C76-F922-15E2-8891-1AFB9B3A15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393" y="3188465"/>
            <a:ext cx="4526436" cy="252187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66661FA-894A-D821-2B6B-F77A171711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0158" y="4015358"/>
            <a:ext cx="3586197" cy="1219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78695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C5038E-6B90-68BC-8197-CE5575698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Algerian" panose="04020705040A02060702" pitchFamily="82" charset="0"/>
              </a:rPr>
              <a:t>Python String join() Method</a:t>
            </a:r>
            <a:b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</a:br>
            <a:endParaRPr lang="en-US" dirty="0"/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5BC9A0D9-FC8D-72BD-FAE6-66A951F316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904" y="1381861"/>
            <a:ext cx="8088704" cy="1828842"/>
          </a:xfrm>
        </p:spPr>
      </p:pic>
      <p:pic>
        <p:nvPicPr>
          <p:cNvPr id="7" name="Picture 6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8D5E7E7B-BEE5-3499-9830-FCE3081F64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18" y="3809149"/>
            <a:ext cx="4740924" cy="1828843"/>
          </a:xfrm>
          <a:prstGeom prst="rect">
            <a:avLst/>
          </a:prstGeom>
        </p:spPr>
      </p:pic>
      <p:pic>
        <p:nvPicPr>
          <p:cNvPr id="9" name="Picture 8" descr="Text, logo&#10;&#10;Description automatically generated">
            <a:extLst>
              <a:ext uri="{FF2B5EF4-FFF2-40B4-BE49-F238E27FC236}">
                <a16:creationId xmlns:a16="http://schemas.microsoft.com/office/drawing/2014/main" id="{21503700-2AAE-4869-8DCE-6BA0808FD4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2059" y="4390216"/>
            <a:ext cx="4105394" cy="1019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20943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5F9F7-8F0B-4918-FDBA-DA519D676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>
            <a:normAutofit fontScale="90000"/>
          </a:bodyPr>
          <a:lstStyle/>
          <a:p>
            <a:b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</a:br>
            <a:b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</a:br>
            <a:br>
              <a:rPr lang="en-US" b="0" i="0" dirty="0">
                <a:solidFill>
                  <a:srgbClr val="000000"/>
                </a:solidFill>
                <a:effectLst/>
                <a:latin typeface="Algerian" panose="04020705040A02060702" pitchFamily="82" charset="0"/>
              </a:rPr>
            </a:br>
            <a:r>
              <a:rPr lang="en-US" b="0" i="0" dirty="0">
                <a:solidFill>
                  <a:srgbClr val="000000"/>
                </a:solidFill>
                <a:effectLst/>
                <a:latin typeface="Algerian" panose="04020705040A02060702" pitchFamily="82" charset="0"/>
              </a:rPr>
              <a:t>Python String 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lgerian" panose="04020705040A02060702" pitchFamily="82" charset="0"/>
              </a:rPr>
              <a:t>ljust</a:t>
            </a:r>
            <a:r>
              <a:rPr lang="en-US" b="0" i="0" dirty="0">
                <a:solidFill>
                  <a:srgbClr val="000000"/>
                </a:solidFill>
                <a:effectLst/>
                <a:latin typeface="Algerian" panose="04020705040A02060702" pitchFamily="82" charset="0"/>
              </a:rPr>
              <a:t>() Method</a:t>
            </a:r>
            <a:b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</a:br>
            <a:r>
              <a:rPr lang="en-US" dirty="0">
                <a:solidFill>
                  <a:srgbClr val="FFFFFF"/>
                </a:solidFill>
                <a:latin typeface="Verdana" panose="020B0604030504040204" pitchFamily="34" charset="0"/>
              </a:rPr>
              <a:t>❮ String Methods</a:t>
            </a:r>
            <a:b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</a:br>
            <a:br>
              <a:rPr lang="en-US" dirty="0"/>
            </a:br>
            <a:endParaRPr lang="en-US" dirty="0"/>
          </a:p>
        </p:txBody>
      </p:sp>
      <p:pic>
        <p:nvPicPr>
          <p:cNvPr id="5" name="Content Placeholder 4" descr="Text&#10;&#10;Description automatically generated with low confidence">
            <a:extLst>
              <a:ext uri="{FF2B5EF4-FFF2-40B4-BE49-F238E27FC236}">
                <a16:creationId xmlns:a16="http://schemas.microsoft.com/office/drawing/2014/main" id="{9AE4D1FD-E413-E9F7-E399-76AAED9DEC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047" y="1239043"/>
            <a:ext cx="9891433" cy="1325562"/>
          </a:xfrm>
        </p:spPr>
      </p:pic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029BC5A4-A874-A0E1-23C2-25DD41F0CC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840" y="3469577"/>
            <a:ext cx="5040910" cy="2312725"/>
          </a:xfrm>
          <a:prstGeom prst="rect">
            <a:avLst/>
          </a:prstGeom>
        </p:spPr>
      </p:pic>
      <p:pic>
        <p:nvPicPr>
          <p:cNvPr id="9" name="Picture 8" descr="Graphical user interface&#10;&#10;Description automatically generated">
            <a:extLst>
              <a:ext uri="{FF2B5EF4-FFF2-40B4-BE49-F238E27FC236}">
                <a16:creationId xmlns:a16="http://schemas.microsoft.com/office/drawing/2014/main" id="{4F64A4F2-A464-8FD6-D817-0308E9AAF1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2750" y="5618957"/>
            <a:ext cx="6159029" cy="735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54311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0C1C0-D2A4-D8CD-9FAF-7871E9C9F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Algerian" panose="04020705040A02060702" pitchFamily="82" charset="0"/>
              </a:rPr>
              <a:t>Python String 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lgerian" panose="04020705040A02060702" pitchFamily="82" charset="0"/>
              </a:rPr>
              <a:t>lstrip</a:t>
            </a:r>
            <a:r>
              <a:rPr lang="en-US" b="0" i="0" dirty="0">
                <a:solidFill>
                  <a:srgbClr val="000000"/>
                </a:solidFill>
                <a:effectLst/>
                <a:latin typeface="Algerian" panose="04020705040A02060702" pitchFamily="82" charset="0"/>
              </a:rPr>
              <a:t>() Method</a:t>
            </a:r>
          </a:p>
        </p:txBody>
      </p:sp>
      <p:pic>
        <p:nvPicPr>
          <p:cNvPr id="5" name="Content Placeholder 4" descr="A picture containing text&#10;&#10;Description automatically generated">
            <a:extLst>
              <a:ext uri="{FF2B5EF4-FFF2-40B4-BE49-F238E27FC236}">
                <a16:creationId xmlns:a16="http://schemas.microsoft.com/office/drawing/2014/main" id="{A814897C-EDF1-305A-F30C-D14DBA964E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870" y="1516968"/>
            <a:ext cx="7978831" cy="1143099"/>
          </a:xfrm>
        </p:spPr>
      </p:pic>
      <p:pic>
        <p:nvPicPr>
          <p:cNvPr id="7" name="Picture 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BB097F9-67E1-5470-BEA1-74DBE898CB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957" y="3551237"/>
            <a:ext cx="5328043" cy="19279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FD27D32-A94F-7C93-D42B-B39899232C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9304" y="3971925"/>
            <a:ext cx="4247951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10174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F19FFE-8381-C448-C223-027D9A931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9650" y="0"/>
            <a:ext cx="10344150" cy="1576388"/>
          </a:xfrm>
        </p:spPr>
        <p:txBody>
          <a:bodyPr>
            <a:normAutofit fontScale="90000"/>
          </a:bodyPr>
          <a:lstStyle/>
          <a:p>
            <a:b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</a:br>
            <a:b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</a:br>
            <a:r>
              <a:rPr lang="en-US" b="0" i="0" dirty="0">
                <a:solidFill>
                  <a:srgbClr val="000000"/>
                </a:solidFill>
                <a:effectLst/>
                <a:latin typeface="Algerian" panose="04020705040A02060702" pitchFamily="82" charset="0"/>
              </a:rPr>
              <a:t>Python String 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lgerian" panose="04020705040A02060702" pitchFamily="82" charset="0"/>
              </a:rPr>
              <a:t>maketrans</a:t>
            </a:r>
            <a:r>
              <a:rPr lang="en-US" b="0" i="0" dirty="0">
                <a:solidFill>
                  <a:srgbClr val="000000"/>
                </a:solidFill>
                <a:effectLst/>
                <a:latin typeface="Algerian" panose="04020705040A02060702" pitchFamily="82" charset="0"/>
              </a:rPr>
              <a:t>() Method</a:t>
            </a:r>
            <a:br>
              <a:rPr lang="en-US" b="0" i="0" dirty="0">
                <a:solidFill>
                  <a:srgbClr val="000000"/>
                </a:solidFill>
                <a:effectLst/>
                <a:latin typeface="Algerian" panose="04020705040A02060702" pitchFamily="82" charset="0"/>
              </a:rPr>
            </a:br>
            <a:r>
              <a:rPr lang="en-US" dirty="0">
                <a:solidFill>
                  <a:srgbClr val="FFFFFF"/>
                </a:solidFill>
                <a:latin typeface="Algerian" panose="04020705040A02060702" pitchFamily="82" charset="0"/>
              </a:rPr>
              <a:t>❮ String Methods</a:t>
            </a:r>
            <a:b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</a:br>
            <a:br>
              <a:rPr lang="en-US" dirty="0"/>
            </a:b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2CBBE24-7D7C-B698-C1A5-4B7A7EEB93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522" y="1142887"/>
            <a:ext cx="10199636" cy="1081290"/>
          </a:xfrm>
        </p:spPr>
      </p:pic>
      <p:pic>
        <p:nvPicPr>
          <p:cNvPr id="7" name="Picture 6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9FA137F7-8241-59CF-4068-DDF27A1F5C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337" y="2784273"/>
            <a:ext cx="6773953" cy="2476499"/>
          </a:xfrm>
          <a:prstGeom prst="rect">
            <a:avLst/>
          </a:prstGeom>
        </p:spPr>
      </p:pic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C9476A57-F535-C25E-1082-688B8F828B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5564" y="4022522"/>
            <a:ext cx="4042099" cy="1203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34546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58604-8273-BF85-C394-6F4029ECF4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075" y="0"/>
            <a:ext cx="10515600" cy="1325563"/>
          </a:xfrm>
        </p:spPr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Algerian" panose="04020705040A02060702" pitchFamily="82" charset="0"/>
              </a:rPr>
              <a:t>Python String partition() Method</a:t>
            </a:r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EC121EAF-3963-6074-53ED-975F1F3F89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953" y="1690688"/>
            <a:ext cx="8702794" cy="2004234"/>
          </a:xfrm>
        </p:spPr>
      </p:pic>
      <p:pic>
        <p:nvPicPr>
          <p:cNvPr id="7" name="Picture 6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C42CA463-DDE0-84BE-8DAD-81E9FD7A58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309" y="3969980"/>
            <a:ext cx="6437323" cy="2004233"/>
          </a:xfrm>
          <a:prstGeom prst="rect">
            <a:avLst/>
          </a:prstGeom>
        </p:spPr>
      </p:pic>
      <p:pic>
        <p:nvPicPr>
          <p:cNvPr id="9" name="Picture 8" descr="A screenshot of a computer screen&#10;&#10;Description automatically generated with low confidence">
            <a:extLst>
              <a:ext uri="{FF2B5EF4-FFF2-40B4-BE49-F238E27FC236}">
                <a16:creationId xmlns:a16="http://schemas.microsoft.com/office/drawing/2014/main" id="{9644C7CE-E899-EAC4-92BB-F643683A93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0022" y="5678784"/>
            <a:ext cx="6672521" cy="867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89857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FB5194-E46F-FCF4-1B91-327D6AE25F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Algerian" panose="04020705040A02060702" pitchFamily="82" charset="0"/>
              </a:rPr>
              <a:t>Python String replace() Method</a:t>
            </a:r>
            <a:b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</a:br>
            <a:endParaRPr lang="en-US" dirty="0"/>
          </a:p>
        </p:txBody>
      </p:sp>
      <p:pic>
        <p:nvPicPr>
          <p:cNvPr id="7" name="Content Placeholder 6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B7D3E1BC-DC35-73C6-2E70-F8F6506431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328" y="3429000"/>
            <a:ext cx="9065490" cy="1816401"/>
          </a:xfrm>
        </p:spPr>
      </p:pic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E4523E84-C469-50EB-40CC-72ACC2FF96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6579" y="1396321"/>
            <a:ext cx="8664757" cy="1413554"/>
          </a:xfrm>
          <a:prstGeom prst="rect">
            <a:avLst/>
          </a:prstGeom>
        </p:spPr>
      </p:pic>
      <p:pic>
        <p:nvPicPr>
          <p:cNvPr id="11" name="Picture 10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3FD97C12-3316-8538-0081-DBCA0247E7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7483" y="5607317"/>
            <a:ext cx="6614342" cy="768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55722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D3CEFA-CE3D-F214-BEC7-6AD48E7AC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Algerian" panose="04020705040A02060702" pitchFamily="82" charset="0"/>
              </a:rPr>
              <a:t>Python String 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lgerian" panose="04020705040A02060702" pitchFamily="82" charset="0"/>
              </a:rPr>
              <a:t>rfind</a:t>
            </a:r>
            <a:r>
              <a:rPr lang="en-US" b="0" i="0" dirty="0">
                <a:solidFill>
                  <a:srgbClr val="000000"/>
                </a:solidFill>
                <a:effectLst/>
                <a:latin typeface="Algerian" panose="04020705040A02060702" pitchFamily="82" charset="0"/>
              </a:rPr>
              <a:t>() Method</a:t>
            </a:r>
            <a:b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</a:br>
            <a:endParaRPr lang="en-US" dirty="0"/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F3BFA1C3-7FE1-0CB8-87A9-89ADA8C1AD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877" y="1513290"/>
            <a:ext cx="8614698" cy="2205600"/>
          </a:xfrm>
        </p:spPr>
      </p:pic>
      <p:pic>
        <p:nvPicPr>
          <p:cNvPr id="7" name="Picture 6" descr="Text&#10;&#10;Description automatically generated with medium confidence">
            <a:extLst>
              <a:ext uri="{FF2B5EF4-FFF2-40B4-BE49-F238E27FC236}">
                <a16:creationId xmlns:a16="http://schemas.microsoft.com/office/drawing/2014/main" id="{FBCF016D-29E6-8573-0E1F-03435F5C59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577" y="4167590"/>
            <a:ext cx="5150373" cy="2080810"/>
          </a:xfrm>
          <a:prstGeom prst="rect">
            <a:avLst/>
          </a:prstGeom>
        </p:spPr>
      </p:pic>
      <p:pic>
        <p:nvPicPr>
          <p:cNvPr id="9" name="Picture 8" descr="Logo&#10;&#10;Description automatically generated with medium confidence">
            <a:extLst>
              <a:ext uri="{FF2B5EF4-FFF2-40B4-BE49-F238E27FC236}">
                <a16:creationId xmlns:a16="http://schemas.microsoft.com/office/drawing/2014/main" id="{9DBFB59C-BB21-EF62-567F-4B7A484C1E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859" y="4646277"/>
            <a:ext cx="1690018" cy="1133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6422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FC8142-0DD5-4F2B-BCCF-74F27B36D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Algerian" panose="04020705040A02060702" pitchFamily="82" charset="0"/>
              </a:rPr>
              <a:t>Python String 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lgerian" panose="04020705040A02060702" pitchFamily="82" charset="0"/>
              </a:rPr>
              <a:t>rindex</a:t>
            </a:r>
            <a:r>
              <a:rPr lang="en-US" b="0" i="0" dirty="0">
                <a:solidFill>
                  <a:srgbClr val="000000"/>
                </a:solidFill>
                <a:effectLst/>
                <a:latin typeface="Algerian" panose="04020705040A02060702" pitchFamily="82" charset="0"/>
              </a:rPr>
              <a:t>() Method</a:t>
            </a:r>
            <a:b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</a:br>
            <a:endParaRPr lang="en-US" dirty="0"/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66D73790-4713-7A0E-D3A3-2AD8C93924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8918" y="1263737"/>
            <a:ext cx="6607113" cy="1646063"/>
          </a:xfrm>
        </p:spPr>
      </p:pic>
      <p:pic>
        <p:nvPicPr>
          <p:cNvPr id="7" name="Picture 6" descr="Text&#10;&#10;Description automatically generated with medium confidence">
            <a:extLst>
              <a:ext uri="{FF2B5EF4-FFF2-40B4-BE49-F238E27FC236}">
                <a16:creationId xmlns:a16="http://schemas.microsoft.com/office/drawing/2014/main" id="{9E13CDAF-8B54-B7C4-23DE-62D8454C14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241" y="3854449"/>
            <a:ext cx="5675910" cy="2007913"/>
          </a:xfrm>
          <a:prstGeom prst="rect">
            <a:avLst/>
          </a:prstGeom>
        </p:spPr>
      </p:pic>
      <p:pic>
        <p:nvPicPr>
          <p:cNvPr id="9" name="Picture 8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096BD9DE-1DDC-2C55-5124-6037F6D750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2589" y="4049537"/>
            <a:ext cx="1147486" cy="1450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8939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4C431FC-2B2D-4AF7-9308-2270D64C4B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br>
              <a:rPr lang="en-US" altLang="zh-TW" dirty="0">
                <a:solidFill>
                  <a:schemeClr val="bg1"/>
                </a:solidFill>
                <a:latin typeface="Constantia" panose="02030602050306030303" pitchFamily="18" charset="0"/>
              </a:rPr>
            </a:br>
            <a:br>
              <a:rPr lang="en-US" altLang="zh-TW" dirty="0">
                <a:solidFill>
                  <a:schemeClr val="bg1"/>
                </a:solidFill>
                <a:latin typeface="Constantia" panose="02030602050306030303" pitchFamily="18" charset="0"/>
              </a:rPr>
            </a:br>
            <a:br>
              <a:rPr lang="en-US" altLang="zh-TW" dirty="0">
                <a:solidFill>
                  <a:schemeClr val="bg1"/>
                </a:solidFill>
                <a:latin typeface="Constantia" panose="02030602050306030303" pitchFamily="18" charset="0"/>
              </a:rPr>
            </a:br>
            <a:r>
              <a:rPr lang="en-US" altLang="zh-TW" dirty="0">
                <a:solidFill>
                  <a:schemeClr val="bg1"/>
                </a:solidFill>
                <a:latin typeface="Constantia" panose="02030602050306030303" pitchFamily="18" charset="0"/>
              </a:rPr>
              <a:t>           </a:t>
            </a:r>
            <a:r>
              <a:rPr lang="en-US" altLang="zh-TW" dirty="0">
                <a:latin typeface="Algerian" panose="04020705040A02060702" pitchFamily="82" charset="0"/>
              </a:rPr>
              <a:t>Clear() Method</a:t>
            </a:r>
            <a:r>
              <a:rPr lang="en-US" altLang="zh-TW" dirty="0">
                <a:solidFill>
                  <a:schemeClr val="bg1"/>
                </a:solidFill>
                <a:latin typeface="Constantia" panose="02030602050306030303" pitchFamily="18" charset="0"/>
              </a:rPr>
              <a:t>() Method</a:t>
            </a:r>
            <a:br>
              <a:rPr lang="en-US" altLang="zh-TW" dirty="0">
                <a:solidFill>
                  <a:schemeClr val="bg1"/>
                </a:solidFill>
                <a:latin typeface="Constantia" panose="02030602050306030303" pitchFamily="18" charset="0"/>
              </a:rPr>
            </a:br>
            <a:r>
              <a:rPr lang="en-US" altLang="zh-TW" dirty="0">
                <a:solidFill>
                  <a:schemeClr val="bg1"/>
                </a:solidFill>
                <a:latin typeface="Constantia" panose="02030602050306030303" pitchFamily="18" charset="0"/>
              </a:rPr>
              <a:t>) Method</a:t>
            </a:r>
            <a:br>
              <a:rPr lang="en-US" altLang="zh-TW" dirty="0">
                <a:solidFill>
                  <a:schemeClr val="bg1"/>
                </a:solidFill>
                <a:latin typeface="Constantia" panose="02030602050306030303" pitchFamily="18" charset="0"/>
              </a:rPr>
            </a:br>
            <a:br>
              <a:rPr lang="en-US" altLang="zh-TW" dirty="0">
                <a:solidFill>
                  <a:schemeClr val="bg1"/>
                </a:solidFill>
                <a:latin typeface="Constantia" panose="02030602050306030303" pitchFamily="18" charset="0"/>
              </a:rPr>
            </a:b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13C5E7B-4DE1-41F4-8F8B-A885F5864A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728" y="2303036"/>
            <a:ext cx="5134692" cy="254353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51D38D08-D9A1-41CF-ADBB-0524A33035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3171" y="1690688"/>
            <a:ext cx="2407069" cy="2209768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9479B57D-08E0-4A39-9CC2-4EA5D18990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1939" y="4176314"/>
            <a:ext cx="989535" cy="1154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30404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845410-D51B-9099-8261-6A5F1EB3CB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</a:br>
            <a:b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</a:br>
            <a:b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</a:br>
            <a:r>
              <a:rPr lang="en-US" b="0" i="0" dirty="0">
                <a:solidFill>
                  <a:srgbClr val="000000"/>
                </a:solidFill>
                <a:effectLst/>
                <a:latin typeface="Algerian" panose="04020705040A02060702" pitchFamily="82" charset="0"/>
              </a:rPr>
              <a:t>Python String 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lgerian" panose="04020705040A02060702" pitchFamily="82" charset="0"/>
              </a:rPr>
              <a:t>rjust</a:t>
            </a:r>
            <a:r>
              <a:rPr lang="en-US" b="0" i="0" dirty="0">
                <a:solidFill>
                  <a:srgbClr val="000000"/>
                </a:solidFill>
                <a:effectLst/>
                <a:latin typeface="Algerian" panose="04020705040A02060702" pitchFamily="82" charset="0"/>
              </a:rPr>
              <a:t>() Method</a:t>
            </a:r>
            <a:b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</a:br>
            <a:r>
              <a:rPr lang="en-US" dirty="0">
                <a:solidFill>
                  <a:srgbClr val="FFFFFF"/>
                </a:solidFill>
                <a:latin typeface="Verdana" panose="020B0604030504040204" pitchFamily="34" charset="0"/>
              </a:rPr>
              <a:t>❮ String Methods</a:t>
            </a:r>
            <a:b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</a:br>
            <a:br>
              <a:rPr lang="en-US" dirty="0"/>
            </a:b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B812566-0FC4-E1E4-11B6-94B515A8E3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899" y="1513321"/>
            <a:ext cx="8337002" cy="975445"/>
          </a:xfrm>
        </p:spPr>
      </p:pic>
      <p:pic>
        <p:nvPicPr>
          <p:cNvPr id="7" name="Picture 6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1ED35244-7AF2-2A70-4959-09C7BD8229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319" y="3636962"/>
            <a:ext cx="5738437" cy="1975527"/>
          </a:xfrm>
          <a:prstGeom prst="rect">
            <a:avLst/>
          </a:prstGeom>
        </p:spPr>
      </p:pic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039E032D-1A8D-1932-4BAD-A2A557E2A8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2811" y="5534001"/>
            <a:ext cx="4250989" cy="838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50302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D85C4D-9276-A83D-BAB5-D616F9C3E5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Algerian" panose="04020705040A02060702" pitchFamily="82" charset="0"/>
              </a:rPr>
              <a:t>Python String 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lgerian" panose="04020705040A02060702" pitchFamily="82" charset="0"/>
              </a:rPr>
              <a:t>rsplit</a:t>
            </a:r>
            <a:r>
              <a:rPr lang="en-US" b="0" i="0" dirty="0">
                <a:solidFill>
                  <a:srgbClr val="000000"/>
                </a:solidFill>
                <a:effectLst/>
                <a:latin typeface="Algerian" panose="04020705040A02060702" pitchFamily="82" charset="0"/>
              </a:rPr>
              <a:t>() Method</a:t>
            </a:r>
            <a:b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</a:br>
            <a:endParaRPr lang="en-US" dirty="0"/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6CA666F1-3B54-B111-9369-23A554B809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0381" y="1353284"/>
            <a:ext cx="6081287" cy="1371719"/>
          </a:xfrm>
        </p:spPr>
      </p:pic>
      <p:pic>
        <p:nvPicPr>
          <p:cNvPr id="7" name="Picture 6" descr="Graphical user interface, text&#10;&#10;Description automatically generated with medium confidence">
            <a:extLst>
              <a:ext uri="{FF2B5EF4-FFF2-40B4-BE49-F238E27FC236}">
                <a16:creationId xmlns:a16="http://schemas.microsoft.com/office/drawing/2014/main" id="{B8BD0FBF-696A-0556-C187-A8EC21B606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488" y="3431910"/>
            <a:ext cx="4237391" cy="1731689"/>
          </a:xfrm>
          <a:prstGeom prst="rect">
            <a:avLst/>
          </a:prstGeom>
        </p:spPr>
      </p:pic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B12F25EF-AD8A-316A-BA28-23C8C1AFFA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7623" y="4184484"/>
            <a:ext cx="4842649" cy="979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87012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00E56A-9EEC-C018-8C9D-75F7A5339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Algerian" panose="04020705040A02060702" pitchFamily="82" charset="0"/>
              </a:rPr>
              <a:t>Python String 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lgerian" panose="04020705040A02060702" pitchFamily="82" charset="0"/>
              </a:rPr>
              <a:t>rstrip</a:t>
            </a:r>
            <a:r>
              <a:rPr lang="en-US" b="0" i="0" dirty="0">
                <a:solidFill>
                  <a:srgbClr val="000000"/>
                </a:solidFill>
                <a:effectLst/>
                <a:latin typeface="Algerian" panose="04020705040A02060702" pitchFamily="82" charset="0"/>
              </a:rPr>
              <a:t>() Method</a:t>
            </a:r>
            <a:b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</a:b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7A7D18F-F007-3419-C3E6-9C065AECAA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017" y="1274007"/>
            <a:ext cx="9365792" cy="1104996"/>
          </a:xfrm>
        </p:spPr>
      </p:pic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FE57F82B-0721-4DDC-0D4E-FCA8CA9CD7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376" y="2853000"/>
            <a:ext cx="5654294" cy="2041485"/>
          </a:xfrm>
          <a:prstGeom prst="rect">
            <a:avLst/>
          </a:prstGeom>
        </p:spPr>
      </p:pic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8EA437E7-86EB-691A-EDB2-92C2F94094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9270" y="4972539"/>
            <a:ext cx="5704530" cy="791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71429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E4FD67-664E-F3D1-2459-36D59DB6BC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</a:br>
            <a:r>
              <a:rPr lang="en-US" b="0" i="0" dirty="0">
                <a:solidFill>
                  <a:srgbClr val="000000"/>
                </a:solidFill>
                <a:effectLst/>
                <a:latin typeface="Algerian" panose="04020705040A02060702" pitchFamily="82" charset="0"/>
              </a:rPr>
              <a:t>Python String 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lgerian" panose="04020705040A02060702" pitchFamily="82" charset="0"/>
              </a:rPr>
              <a:t>splitlines</a:t>
            </a:r>
            <a:r>
              <a:rPr lang="en-US" b="0" i="0" dirty="0">
                <a:solidFill>
                  <a:srgbClr val="000000"/>
                </a:solidFill>
                <a:effectLst/>
                <a:latin typeface="Algerian" panose="04020705040A02060702" pitchFamily="82" charset="0"/>
              </a:rPr>
              <a:t>() Method</a:t>
            </a:r>
            <a:b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</a:br>
            <a:endParaRPr lang="en-US" dirty="0"/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8836690-6F77-9DA3-6E48-16F83DF5C7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0643" y="1464094"/>
            <a:ext cx="8059875" cy="1382499"/>
          </a:xfrm>
        </p:spPr>
      </p:pic>
      <p:pic>
        <p:nvPicPr>
          <p:cNvPr id="7" name="Picture 6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FE46E69B-E4EE-29BE-88AF-A2F660E0DE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182" y="3328707"/>
            <a:ext cx="7002654" cy="1613995"/>
          </a:xfrm>
          <a:prstGeom prst="rect">
            <a:avLst/>
          </a:prstGeom>
        </p:spPr>
      </p:pic>
      <p:pic>
        <p:nvPicPr>
          <p:cNvPr id="9" name="Picture 8" descr="A picture containing text&#10;&#10;Description automatically generated">
            <a:extLst>
              <a:ext uri="{FF2B5EF4-FFF2-40B4-BE49-F238E27FC236}">
                <a16:creationId xmlns:a16="http://schemas.microsoft.com/office/drawing/2014/main" id="{4C1F90B4-93B8-1ACA-49B1-B588A2EC78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7147" y="4942702"/>
            <a:ext cx="6350152" cy="743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05238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46C15E-86E8-57C4-FF03-A5E8CAEEAE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0477" y="317887"/>
            <a:ext cx="10515600" cy="1325563"/>
          </a:xfrm>
        </p:spPr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Algerian" panose="04020705040A02060702" pitchFamily="82" charset="0"/>
              </a:rPr>
              <a:t>Python String 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lgerian" panose="04020705040A02060702" pitchFamily="82" charset="0"/>
              </a:rPr>
              <a:t>startswith</a:t>
            </a:r>
            <a:r>
              <a:rPr lang="en-US" b="0" i="0" dirty="0">
                <a:solidFill>
                  <a:srgbClr val="000000"/>
                </a:solidFill>
                <a:effectLst/>
                <a:latin typeface="Algerian" panose="04020705040A02060702" pitchFamily="82" charset="0"/>
              </a:rPr>
              <a:t>() Method</a:t>
            </a:r>
            <a:b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</a:br>
            <a:endParaRPr lang="en-US" dirty="0"/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4DA7AEE-FEBA-49BB-D2B7-79C4097A35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949373"/>
            <a:ext cx="5684866" cy="2265177"/>
          </a:xfrm>
        </p:spPr>
      </p:pic>
      <p:pic>
        <p:nvPicPr>
          <p:cNvPr id="7" name="Picture 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FA418E7C-780F-D366-8060-0B0D33C6DA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735" y="1335517"/>
            <a:ext cx="7369179" cy="99068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8D4D096-5A62-CA7B-147C-EC75A32C9A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7683" y="4531798"/>
            <a:ext cx="1698319" cy="990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65975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0BB3D-DEA5-46AA-EC08-4E2CC48CF4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</a:br>
            <a:b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</a:br>
            <a:r>
              <a:rPr lang="en-US" b="0" i="0" dirty="0">
                <a:solidFill>
                  <a:srgbClr val="000000"/>
                </a:solidFill>
                <a:effectLst/>
                <a:latin typeface="Algerian" panose="04020705040A02060702" pitchFamily="82" charset="0"/>
              </a:rPr>
              <a:t>Python String 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lgerian" panose="04020705040A02060702" pitchFamily="82" charset="0"/>
              </a:rPr>
              <a:t>swapcase</a:t>
            </a:r>
            <a:r>
              <a:rPr lang="en-US" b="0" i="0" dirty="0">
                <a:solidFill>
                  <a:srgbClr val="000000"/>
                </a:solidFill>
                <a:effectLst/>
                <a:latin typeface="Algerian" panose="04020705040A02060702" pitchFamily="82" charset="0"/>
              </a:rPr>
              <a:t>() Method</a:t>
            </a:r>
            <a:br>
              <a:rPr lang="en-US" b="0" i="0" dirty="0">
                <a:solidFill>
                  <a:srgbClr val="000000"/>
                </a:solidFill>
                <a:effectLst/>
                <a:latin typeface="Algerian" panose="04020705040A02060702" pitchFamily="82" charset="0"/>
              </a:rPr>
            </a:br>
            <a:r>
              <a:rPr lang="en-US" dirty="0">
                <a:solidFill>
                  <a:srgbClr val="FFFFFF"/>
                </a:solidFill>
                <a:latin typeface="Algerian" panose="04020705040A02060702" pitchFamily="82" charset="0"/>
              </a:rPr>
              <a:t>❮ String Method</a:t>
            </a:r>
            <a:br>
              <a:rPr lang="en-US" dirty="0">
                <a:latin typeface="Algerian" panose="04020705040A02060702" pitchFamily="82" charset="0"/>
              </a:rPr>
            </a:br>
            <a:endParaRPr lang="en-US" dirty="0">
              <a:latin typeface="Algerian" panose="04020705040A02060702" pitchFamily="82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2A9C26E-4686-BCD3-37EC-BAC7CCAE28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894" y="1690688"/>
            <a:ext cx="7666384" cy="944962"/>
          </a:xfrm>
        </p:spPr>
      </p:pic>
      <p:pic>
        <p:nvPicPr>
          <p:cNvPr id="7" name="Picture 6" descr="Text&#10;&#10;Description automatically generated with medium confidence">
            <a:extLst>
              <a:ext uri="{FF2B5EF4-FFF2-40B4-BE49-F238E27FC236}">
                <a16:creationId xmlns:a16="http://schemas.microsoft.com/office/drawing/2014/main" id="{56FC1E8E-BE54-B4DB-2B40-60CBDE0017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051" y="3016251"/>
            <a:ext cx="4837729" cy="2033249"/>
          </a:xfrm>
          <a:prstGeom prst="rect">
            <a:avLst/>
          </a:prstGeom>
        </p:spPr>
      </p:pic>
      <p:pic>
        <p:nvPicPr>
          <p:cNvPr id="9" name="Picture 8" descr="Text, logo&#10;&#10;Description automatically generated">
            <a:extLst>
              <a:ext uri="{FF2B5EF4-FFF2-40B4-BE49-F238E27FC236}">
                <a16:creationId xmlns:a16="http://schemas.microsoft.com/office/drawing/2014/main" id="{8904DEC5-7BD3-2D87-C2C9-11AF3AD019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8317" y="4877599"/>
            <a:ext cx="3953921" cy="944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66919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FE8F00-2175-E4EA-7EFB-5EACA21597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919" y="0"/>
            <a:ext cx="10515600" cy="1325563"/>
          </a:xfrm>
        </p:spPr>
        <p:txBody>
          <a:bodyPr>
            <a:normAutofit fontScale="90000"/>
          </a:bodyPr>
          <a:lstStyle/>
          <a:p>
            <a:b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</a:br>
            <a:b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</a:br>
            <a:b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</a:br>
            <a:r>
              <a:rPr lang="en-US" b="0" i="0" dirty="0">
                <a:solidFill>
                  <a:srgbClr val="000000"/>
                </a:solidFill>
                <a:effectLst/>
                <a:latin typeface="Algerian" panose="04020705040A02060702" pitchFamily="82" charset="0"/>
              </a:rPr>
              <a:t>Python String translate() Method</a:t>
            </a:r>
            <a:b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</a:br>
            <a:r>
              <a:rPr lang="en-US" dirty="0">
                <a:solidFill>
                  <a:srgbClr val="FFFFFF"/>
                </a:solidFill>
                <a:latin typeface="Verdana" panose="020B0604030504040204" pitchFamily="34" charset="0"/>
              </a:rPr>
              <a:t>❮ String Methods</a:t>
            </a:r>
            <a:b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</a:br>
            <a:br>
              <a:rPr lang="en-US" dirty="0"/>
            </a:br>
            <a:endParaRPr lang="en-US" dirty="0"/>
          </a:p>
        </p:txBody>
      </p:sp>
      <p:pic>
        <p:nvPicPr>
          <p:cNvPr id="5" name="Content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107022C7-7246-211E-987A-F61F740996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437" y="1033205"/>
            <a:ext cx="9685859" cy="2278577"/>
          </a:xfrm>
        </p:spPr>
      </p:pic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0FA6DE98-1FBE-8DB5-F897-6586670D46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437" y="3760500"/>
            <a:ext cx="3670878" cy="2340849"/>
          </a:xfrm>
          <a:prstGeom prst="rect">
            <a:avLst/>
          </a:prstGeom>
        </p:spPr>
      </p:pic>
      <p:pic>
        <p:nvPicPr>
          <p:cNvPr id="11" name="Picture 10" descr="Text, logo&#10;&#10;Description automatically generated">
            <a:extLst>
              <a:ext uri="{FF2B5EF4-FFF2-40B4-BE49-F238E27FC236}">
                <a16:creationId xmlns:a16="http://schemas.microsoft.com/office/drawing/2014/main" id="{0AD5F060-2438-AA65-1766-FB3725CA99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3287" y="4446941"/>
            <a:ext cx="1871400" cy="967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27779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628D4A-988C-91B1-8155-A998B05DAA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2254" y="0"/>
            <a:ext cx="10515600" cy="1325563"/>
          </a:xfrm>
        </p:spPr>
        <p:txBody>
          <a:bodyPr>
            <a:normAutofit fontScale="90000"/>
          </a:bodyPr>
          <a:lstStyle/>
          <a:p>
            <a:b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</a:br>
            <a:r>
              <a:rPr lang="en-US" b="0" i="0" dirty="0">
                <a:solidFill>
                  <a:srgbClr val="000000"/>
                </a:solidFill>
                <a:effectLst/>
                <a:latin typeface="Algerian" panose="04020705040A02060702" pitchFamily="82" charset="0"/>
              </a:rPr>
              <a:t>Python String 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lgerian" panose="04020705040A02060702" pitchFamily="82" charset="0"/>
              </a:rPr>
              <a:t>zfill</a:t>
            </a:r>
            <a:r>
              <a:rPr lang="en-US" b="0" i="0" dirty="0">
                <a:solidFill>
                  <a:srgbClr val="000000"/>
                </a:solidFill>
                <a:effectLst/>
                <a:latin typeface="Algerian" panose="04020705040A02060702" pitchFamily="82" charset="0"/>
              </a:rPr>
              <a:t>() Method</a:t>
            </a:r>
            <a:b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</a:br>
            <a:endParaRPr lang="en-US" dirty="0"/>
          </a:p>
        </p:txBody>
      </p:sp>
      <p:pic>
        <p:nvPicPr>
          <p:cNvPr id="5" name="Content Placeholder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18876E9F-5E30-A047-6C5C-8017FA30EB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948" y="1221131"/>
            <a:ext cx="7658764" cy="1417443"/>
          </a:xfrm>
        </p:spPr>
      </p:pic>
      <p:pic>
        <p:nvPicPr>
          <p:cNvPr id="7" name="Picture 6" descr="Text&#10;&#10;Description automatically generated with medium confidence">
            <a:extLst>
              <a:ext uri="{FF2B5EF4-FFF2-40B4-BE49-F238E27FC236}">
                <a16:creationId xmlns:a16="http://schemas.microsoft.com/office/drawing/2014/main" id="{0695CD76-9A66-C2B8-CBBA-45AE734BA0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051" y="3287159"/>
            <a:ext cx="3666214" cy="2349710"/>
          </a:xfrm>
          <a:prstGeom prst="rect">
            <a:avLst/>
          </a:prstGeom>
        </p:spPr>
      </p:pic>
      <p:pic>
        <p:nvPicPr>
          <p:cNvPr id="9" name="Picture 8" descr="Text&#10;&#10;Description automatically generated with low confidence">
            <a:extLst>
              <a:ext uri="{FF2B5EF4-FFF2-40B4-BE49-F238E27FC236}">
                <a16:creationId xmlns:a16="http://schemas.microsoft.com/office/drawing/2014/main" id="{69E3ECF6-E1AD-2FF4-2317-469D380D3B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0054" y="3324507"/>
            <a:ext cx="2747392" cy="1417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44759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68B45E-AEFD-0E0B-FEF9-EC99848B5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</a:br>
            <a:r>
              <a:rPr lang="en-US" b="0" i="0" dirty="0">
                <a:solidFill>
                  <a:srgbClr val="000000"/>
                </a:solidFill>
                <a:effectLst/>
                <a:latin typeface="Algerian" panose="04020705040A02060702" pitchFamily="82" charset="0"/>
              </a:rPr>
              <a:t>Python Lists:</a:t>
            </a:r>
            <a:b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</a:br>
            <a:endParaRPr lang="en-US" dirty="0"/>
          </a:p>
        </p:txBody>
      </p:sp>
      <p:pic>
        <p:nvPicPr>
          <p:cNvPr id="5" name="Content Placeholder 4" descr="Text&#10;&#10;Description automatically generated with medium confidence">
            <a:extLst>
              <a:ext uri="{FF2B5EF4-FFF2-40B4-BE49-F238E27FC236}">
                <a16:creationId xmlns:a16="http://schemas.microsoft.com/office/drawing/2014/main" id="{61B2CD2F-EB4D-4806-623E-493C6D68AF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19076"/>
            <a:ext cx="9563929" cy="1257409"/>
          </a:xfrm>
        </p:spPr>
      </p:pic>
      <p:pic>
        <p:nvPicPr>
          <p:cNvPr id="7" name="Picture 6" descr="Chart&#10;&#10;Description automatically generated with low confidence">
            <a:extLst>
              <a:ext uri="{FF2B5EF4-FFF2-40B4-BE49-F238E27FC236}">
                <a16:creationId xmlns:a16="http://schemas.microsoft.com/office/drawing/2014/main" id="{47BF93D5-59FA-595D-8FEA-A8CBF2F21E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1189" y="3021465"/>
            <a:ext cx="7544277" cy="1179832"/>
          </a:xfrm>
          <a:prstGeom prst="rect">
            <a:avLst/>
          </a:prstGeom>
        </p:spPr>
      </p:pic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7D494F39-E5FA-8631-BF0A-3A0DD3725A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5243" y="4505152"/>
            <a:ext cx="6475051" cy="989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50781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A943F-68E5-AE97-206B-7EDC665347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Algerian" panose="04020705040A02060702" pitchFamily="82" charset="0"/>
              </a:rPr>
              <a:t>Python - Access List Items</a:t>
            </a:r>
            <a:b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</a:b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8AB3C8B-9892-9CD3-5607-0AD1FF0425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120" y="1123283"/>
            <a:ext cx="7993435" cy="567405"/>
          </a:xfrm>
        </p:spPr>
      </p:pic>
      <p:pic>
        <p:nvPicPr>
          <p:cNvPr id="7" name="Picture 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31266B7A-FC73-BAF9-2B50-57947ADE05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051" y="2448846"/>
            <a:ext cx="6935788" cy="10199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D17157C-D67F-D48B-C62A-45185570B0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7274" y="3956516"/>
            <a:ext cx="2397130" cy="954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1781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D5C3F70-5160-439C-AF54-AE1B6601CA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0" i="0" dirty="0" err="1">
                <a:solidFill>
                  <a:srgbClr val="000000"/>
                </a:solidFill>
                <a:effectLst/>
                <a:latin typeface="Algerian" panose="04020705040A02060702" pitchFamily="82" charset="0"/>
              </a:rPr>
              <a:t>fromkeys</a:t>
            </a:r>
            <a:r>
              <a:rPr lang="en-US" b="0" i="0" dirty="0">
                <a:solidFill>
                  <a:srgbClr val="000000"/>
                </a:solidFill>
                <a:effectLst/>
                <a:latin typeface="Algerian" panose="04020705040A02060702" pitchFamily="82" charset="0"/>
              </a:rPr>
              <a:t>() Method</a:t>
            </a:r>
            <a:b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</a:br>
            <a:endParaRPr lang="zh-TW" altLang="en-US" dirty="0"/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E6ECF48C-0AD3-6DA8-C3B6-81A25CA539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77" y="1449366"/>
            <a:ext cx="9406422" cy="1853235"/>
          </a:xfrm>
          <a:prstGeom prst="rect">
            <a:avLst/>
          </a:prstGeom>
        </p:spPr>
      </p:pic>
      <p:pic>
        <p:nvPicPr>
          <p:cNvPr id="11" name="Picture 10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ACCF86F5-1647-3197-A291-69A074C62B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77" y="3768036"/>
            <a:ext cx="3703184" cy="1988951"/>
          </a:xfrm>
          <a:prstGeom prst="rect">
            <a:avLst/>
          </a:prstGeom>
        </p:spPr>
      </p:pic>
      <p:pic>
        <p:nvPicPr>
          <p:cNvPr id="13" name="Picture 12" descr="Text&#10;&#10;Description automatically generated">
            <a:extLst>
              <a:ext uri="{FF2B5EF4-FFF2-40B4-BE49-F238E27FC236}">
                <a16:creationId xmlns:a16="http://schemas.microsoft.com/office/drawing/2014/main" id="{9C3990CB-A185-611D-3DB3-3EAFD67909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2388" y="4011480"/>
            <a:ext cx="4895208" cy="735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59035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BEDE6-A7C8-C2ED-92A9-9061626DC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157" y="0"/>
            <a:ext cx="10515600" cy="1325563"/>
          </a:xfrm>
        </p:spPr>
        <p:txBody>
          <a:bodyPr>
            <a:normAutofit fontScale="90000"/>
          </a:bodyPr>
          <a:lstStyle/>
          <a:p>
            <a:b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</a:br>
            <a:r>
              <a:rPr lang="en-US" b="0" i="0" dirty="0">
                <a:solidFill>
                  <a:srgbClr val="000000"/>
                </a:solidFill>
                <a:effectLst/>
                <a:latin typeface="Algerian" panose="04020705040A02060702" pitchFamily="82" charset="0"/>
              </a:rPr>
              <a:t>Python - Change List Items</a:t>
            </a:r>
            <a:br>
              <a:rPr lang="en-US" b="0" i="0" dirty="0">
                <a:solidFill>
                  <a:srgbClr val="000000"/>
                </a:solidFill>
                <a:effectLst/>
                <a:latin typeface="Algerian" panose="04020705040A02060702" pitchFamily="82" charset="0"/>
              </a:rPr>
            </a:br>
            <a:endParaRPr lang="en-US" dirty="0">
              <a:latin typeface="Algerian" panose="04020705040A02060702" pitchFamily="82" charset="0"/>
            </a:endParaRPr>
          </a:p>
        </p:txBody>
      </p:sp>
      <p:pic>
        <p:nvPicPr>
          <p:cNvPr id="9" name="Content Placeholder 8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CF709E18-DA18-B1A1-15EA-AC3177C3E9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130" y="2827248"/>
            <a:ext cx="5527427" cy="1278452"/>
          </a:xfrm>
        </p:spPr>
      </p:pic>
      <p:pic>
        <p:nvPicPr>
          <p:cNvPr id="13" name="Picture 12" descr="Logo&#10;&#10;Description automatically generated with medium confidence">
            <a:extLst>
              <a:ext uri="{FF2B5EF4-FFF2-40B4-BE49-F238E27FC236}">
                <a16:creationId xmlns:a16="http://schemas.microsoft.com/office/drawing/2014/main" id="{E9532A43-E801-4B60-C052-A9289320F9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243" y="1187369"/>
            <a:ext cx="10317144" cy="854488"/>
          </a:xfrm>
          <a:prstGeom prst="rect">
            <a:avLst/>
          </a:prstGeom>
        </p:spPr>
      </p:pic>
      <p:pic>
        <p:nvPicPr>
          <p:cNvPr id="15" name="Picture 14" descr="Text&#10;&#10;Description automatically generated">
            <a:extLst>
              <a:ext uri="{FF2B5EF4-FFF2-40B4-BE49-F238E27FC236}">
                <a16:creationId xmlns:a16="http://schemas.microsoft.com/office/drawing/2014/main" id="{C4D4B75E-6DBE-EDB8-2E54-ACDCC89FCC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9292" y="4882749"/>
            <a:ext cx="6231723" cy="1015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73986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7B254A-8158-3D7A-CFEC-27F3C2D841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</a:br>
            <a:b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</a:br>
            <a:r>
              <a:rPr lang="en-US" b="0" i="0" dirty="0">
                <a:solidFill>
                  <a:srgbClr val="000000"/>
                </a:solidFill>
                <a:effectLst/>
                <a:latin typeface="Algerian" panose="04020705040A02060702" pitchFamily="82" charset="0"/>
              </a:rPr>
              <a:t>Python - Add List Items</a:t>
            </a:r>
            <a:b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</a:br>
            <a:br>
              <a:rPr lang="en-US" dirty="0"/>
            </a:br>
            <a:endParaRPr lang="en-US" dirty="0"/>
          </a:p>
        </p:txBody>
      </p:sp>
      <p:pic>
        <p:nvPicPr>
          <p:cNvPr id="5" name="Content Placeholder 4" descr="A picture containing logo&#10;&#10;Description automatically generated">
            <a:extLst>
              <a:ext uri="{FF2B5EF4-FFF2-40B4-BE49-F238E27FC236}">
                <a16:creationId xmlns:a16="http://schemas.microsoft.com/office/drawing/2014/main" id="{9D8C26CB-014D-A69F-2F7B-B6773573AC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4183" y="1509844"/>
            <a:ext cx="8182801" cy="714371"/>
          </a:xfrm>
        </p:spPr>
      </p:pic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369F788-7FCB-FAB5-CD4B-A808D358C6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6500" y="2779802"/>
            <a:ext cx="5326454" cy="1568013"/>
          </a:xfrm>
          <a:prstGeom prst="rect">
            <a:avLst/>
          </a:prstGeom>
        </p:spPr>
      </p:pic>
      <p:pic>
        <p:nvPicPr>
          <p:cNvPr id="9" name="Picture 8" descr="Graphical user interface, text&#10;&#10;Description automatically generated with medium confidence">
            <a:extLst>
              <a:ext uri="{FF2B5EF4-FFF2-40B4-BE49-F238E27FC236}">
                <a16:creationId xmlns:a16="http://schemas.microsoft.com/office/drawing/2014/main" id="{594B3719-7B57-8556-DAF9-900F12CB1C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4101" y="4633786"/>
            <a:ext cx="6161305" cy="937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53679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0E507-9FA7-A90C-CC99-65AB0D18C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</a:br>
            <a:r>
              <a:rPr lang="en-US" b="0" i="0" dirty="0">
                <a:solidFill>
                  <a:srgbClr val="000000"/>
                </a:solidFill>
                <a:effectLst/>
                <a:latin typeface="Algerian" panose="04020705040A02060702" pitchFamily="82" charset="0"/>
              </a:rPr>
              <a:t>Python - Remove List Items</a:t>
            </a:r>
            <a:b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</a:br>
            <a:endParaRPr lang="en-US" dirty="0"/>
          </a:p>
        </p:txBody>
      </p:sp>
      <p:pic>
        <p:nvPicPr>
          <p:cNvPr id="5" name="Content Placeholder 4" descr="A picture containing logo&#10;&#10;Description automatically generated">
            <a:extLst>
              <a:ext uri="{FF2B5EF4-FFF2-40B4-BE49-F238E27FC236}">
                <a16:creationId xmlns:a16="http://schemas.microsoft.com/office/drawing/2014/main" id="{8198A461-FFD9-2D89-40A8-525711FD06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8011" y="1574513"/>
            <a:ext cx="6131236" cy="616752"/>
          </a:xfr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071E79C0-297C-4345-5AA1-71FC7DE5A3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9839" y="2597355"/>
            <a:ext cx="5437266" cy="1325563"/>
          </a:xfrm>
          <a:prstGeom prst="rect">
            <a:avLst/>
          </a:prstGeom>
        </p:spPr>
      </p:pic>
      <p:pic>
        <p:nvPicPr>
          <p:cNvPr id="9" name="Picture 8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C42E3450-8AC7-803B-3413-1B7944505A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0749" y="4398463"/>
            <a:ext cx="3291619" cy="1055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48904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F9467-F919-2653-7D92-38DC48842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967" y="154695"/>
            <a:ext cx="10515600" cy="1325563"/>
          </a:xfrm>
        </p:spPr>
        <p:txBody>
          <a:bodyPr>
            <a:normAutofit fontScale="90000"/>
          </a:bodyPr>
          <a:lstStyle/>
          <a:p>
            <a:b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</a:br>
            <a:r>
              <a:rPr lang="en-US" b="0" i="0" dirty="0">
                <a:solidFill>
                  <a:srgbClr val="000000"/>
                </a:solidFill>
                <a:effectLst/>
                <a:latin typeface="Algerian" panose="04020705040A02060702" pitchFamily="82" charset="0"/>
              </a:rPr>
              <a:t>Python - Loop Lists</a:t>
            </a:r>
            <a:b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</a:b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EE79036-B0EA-F14B-FFD1-D3444B3B04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838" y="1205913"/>
            <a:ext cx="4913746" cy="315321"/>
          </a:xfrm>
          <a:prstGeom prst="rect">
            <a:avLst/>
          </a:prstGeom>
        </p:spPr>
      </p:pic>
      <p:pic>
        <p:nvPicPr>
          <p:cNvPr id="15" name="Picture 14" descr="Text&#10;&#10;Description automatically generated">
            <a:extLst>
              <a:ext uri="{FF2B5EF4-FFF2-40B4-BE49-F238E27FC236}">
                <a16:creationId xmlns:a16="http://schemas.microsoft.com/office/drawing/2014/main" id="{53043F12-C5F2-28B8-5319-2628AA5FE4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723" y="1593063"/>
            <a:ext cx="5570703" cy="739204"/>
          </a:xfrm>
          <a:prstGeom prst="rect">
            <a:avLst/>
          </a:prstGeom>
        </p:spPr>
      </p:pic>
      <p:pic>
        <p:nvPicPr>
          <p:cNvPr id="17" name="Picture 16" descr="Chart&#10;&#10;Description automatically generated with medium confidence">
            <a:extLst>
              <a:ext uri="{FF2B5EF4-FFF2-40B4-BE49-F238E27FC236}">
                <a16:creationId xmlns:a16="http://schemas.microsoft.com/office/drawing/2014/main" id="{F150AC7A-6390-06CA-CDC9-20928C6373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838" y="2414393"/>
            <a:ext cx="6797361" cy="1325563"/>
          </a:xfrm>
          <a:prstGeom prst="rect">
            <a:avLst/>
          </a:prstGeom>
        </p:spPr>
      </p:pic>
      <p:pic>
        <p:nvPicPr>
          <p:cNvPr id="19" name="Picture 18" descr="Graphical user interface, text&#10;&#10;Description automatically generated with medium confidence">
            <a:extLst>
              <a:ext uri="{FF2B5EF4-FFF2-40B4-BE49-F238E27FC236}">
                <a16:creationId xmlns:a16="http://schemas.microsoft.com/office/drawing/2014/main" id="{D8C5C72B-E158-030A-7A5E-B295907A4D9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2036" y="2414393"/>
            <a:ext cx="1666754" cy="1836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78229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8C5F8-0C29-0658-0CB7-1BAAD977A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4060" y="0"/>
            <a:ext cx="10515600" cy="1325563"/>
          </a:xfrm>
        </p:spPr>
        <p:txBody>
          <a:bodyPr>
            <a:normAutofit fontScale="90000"/>
          </a:bodyPr>
          <a:lstStyle/>
          <a:p>
            <a:b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</a:br>
            <a:r>
              <a:rPr lang="en-US" b="0" i="0" dirty="0">
                <a:solidFill>
                  <a:srgbClr val="000000"/>
                </a:solidFill>
                <a:effectLst/>
                <a:latin typeface="Algerian" panose="04020705040A02060702" pitchFamily="82" charset="0"/>
              </a:rPr>
              <a:t>Python - List Comprehension</a:t>
            </a:r>
            <a:br>
              <a:rPr lang="en-US" b="0" i="0" dirty="0">
                <a:solidFill>
                  <a:srgbClr val="000000"/>
                </a:solidFill>
                <a:effectLst/>
                <a:latin typeface="Algerian" panose="04020705040A02060702" pitchFamily="82" charset="0"/>
              </a:rPr>
            </a:br>
            <a:endParaRPr lang="en-US" dirty="0">
              <a:latin typeface="Algerian" panose="04020705040A02060702" pitchFamily="82" charset="0"/>
            </a:endParaRP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8D6AF9C9-3C53-A012-53F8-818F6BF53F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918" y="1088643"/>
            <a:ext cx="8634208" cy="1409822"/>
          </a:xfrm>
        </p:spPr>
      </p:pic>
      <p:pic>
        <p:nvPicPr>
          <p:cNvPr id="7" name="Picture 6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0A17245F-20BA-4C6B-C397-6AFBB5E429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918" y="2851976"/>
            <a:ext cx="6127177" cy="1688792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EE52BC7F-901B-4A81-332F-34F26C937A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2521" y="5030413"/>
            <a:ext cx="6257364" cy="579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59225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372D4C-731E-368D-8989-987F3669D7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 fontScale="90000"/>
          </a:bodyPr>
          <a:lstStyle/>
          <a:p>
            <a:b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</a:br>
            <a:r>
              <a:rPr lang="en-US" b="0" i="0" dirty="0">
                <a:solidFill>
                  <a:srgbClr val="000000"/>
                </a:solidFill>
                <a:effectLst/>
                <a:latin typeface="Algerian" panose="04020705040A02060702" pitchFamily="82" charset="0"/>
              </a:rPr>
              <a:t>Python - Sort Lists</a:t>
            </a:r>
            <a:br>
              <a:rPr lang="en-US" b="0" i="0" dirty="0">
                <a:solidFill>
                  <a:srgbClr val="000000"/>
                </a:solidFill>
                <a:effectLst/>
                <a:latin typeface="Algerian" panose="04020705040A02060702" pitchFamily="82" charset="0"/>
              </a:rPr>
            </a:br>
            <a:endParaRPr lang="en-US" dirty="0">
              <a:latin typeface="Algerian" panose="04020705040A02060702" pitchFamily="82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6AC37BB-7E06-0CF6-0E7E-4566DB0B56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883" y="1218766"/>
            <a:ext cx="10320234" cy="453515"/>
          </a:xfrm>
        </p:spPr>
      </p:pic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5038B265-F80C-226D-D563-A2D2CA9942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883" y="2101942"/>
            <a:ext cx="8657284" cy="1578210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DDEDE3FC-779E-A069-FD5B-782F7552CE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8333" y="4168527"/>
            <a:ext cx="6894039" cy="732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00157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F5A45A-BA5B-C477-FE2E-8D6AE5C66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871" y="0"/>
            <a:ext cx="10515600" cy="1325563"/>
          </a:xfrm>
        </p:spPr>
        <p:txBody>
          <a:bodyPr>
            <a:normAutofit fontScale="90000"/>
          </a:bodyPr>
          <a:lstStyle/>
          <a:p>
            <a:b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</a:br>
            <a:r>
              <a:rPr lang="en-US" b="0" i="0" dirty="0">
                <a:solidFill>
                  <a:srgbClr val="000000"/>
                </a:solidFill>
                <a:effectLst/>
                <a:latin typeface="Algerian" panose="04020705040A02060702" pitchFamily="82" charset="0"/>
              </a:rPr>
              <a:t>Python - Copy Lists</a:t>
            </a:r>
            <a:b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</a:b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06C9E58-C33C-7412-15EC-C2A5E93BF2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480" y="1502411"/>
            <a:ext cx="9502964" cy="845893"/>
          </a:xfrm>
        </p:spPr>
      </p:pic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AEC3496-864B-0ECA-6955-94EC857BC7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444" y="2594969"/>
            <a:ext cx="6428272" cy="1325563"/>
          </a:xfrm>
          <a:prstGeom prst="rect">
            <a:avLst/>
          </a:prstGeom>
        </p:spPr>
      </p:pic>
      <p:pic>
        <p:nvPicPr>
          <p:cNvPr id="9" name="Picture 8" descr="Graphical user interface&#10;&#10;Description automatically generated">
            <a:extLst>
              <a:ext uri="{FF2B5EF4-FFF2-40B4-BE49-F238E27FC236}">
                <a16:creationId xmlns:a16="http://schemas.microsoft.com/office/drawing/2014/main" id="{D0ACEAAE-128C-B508-0A1C-C0B3D66192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9580" y="4231130"/>
            <a:ext cx="4649223" cy="933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03608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00CA7-F6B0-5882-6BAC-467AEF934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871" y="0"/>
            <a:ext cx="10515600" cy="1325563"/>
          </a:xfrm>
        </p:spPr>
        <p:txBody>
          <a:bodyPr>
            <a:normAutofit fontScale="90000"/>
          </a:bodyPr>
          <a:lstStyle/>
          <a:p>
            <a:b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</a:br>
            <a:r>
              <a:rPr lang="en-US" b="0" i="0" dirty="0">
                <a:solidFill>
                  <a:srgbClr val="000000"/>
                </a:solidFill>
                <a:effectLst/>
                <a:latin typeface="Algerian" panose="04020705040A02060702" pitchFamily="82" charset="0"/>
              </a:rPr>
              <a:t>Python - Join Lists</a:t>
            </a:r>
            <a:br>
              <a:rPr lang="en-US" b="0" i="0" dirty="0">
                <a:solidFill>
                  <a:srgbClr val="000000"/>
                </a:solidFill>
                <a:effectLst/>
                <a:latin typeface="Algerian" panose="04020705040A02060702" pitchFamily="82" charset="0"/>
              </a:rPr>
            </a:br>
            <a:endParaRPr lang="en-US" dirty="0">
              <a:latin typeface="Algerian" panose="04020705040A02060702" pitchFamily="82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B264805-15EB-1A2E-5C6B-7190C43D14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477" y="1054590"/>
            <a:ext cx="7896004" cy="946660"/>
          </a:xfr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1B7748C5-F7A1-4F07-4F48-1D1930BC9E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3897" y="2729951"/>
            <a:ext cx="4554920" cy="2418698"/>
          </a:xfrm>
          <a:prstGeom prst="rect">
            <a:avLst/>
          </a:prstGeom>
        </p:spPr>
      </p:pic>
      <p:pic>
        <p:nvPicPr>
          <p:cNvPr id="9" name="Picture 8" descr="A screen with numbers and letters on it&#10;&#10;Description automatically generated with low confidence">
            <a:extLst>
              <a:ext uri="{FF2B5EF4-FFF2-40B4-BE49-F238E27FC236}">
                <a16:creationId xmlns:a16="http://schemas.microsoft.com/office/drawing/2014/main" id="{5771FE49-96B5-483F-728E-517D6651FC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5022" y="4647448"/>
            <a:ext cx="4163449" cy="1226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85566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9B6EE-E392-4B9E-DE37-3160EDA55D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>
            <a:normAutofit fontScale="90000"/>
          </a:bodyPr>
          <a:lstStyle/>
          <a:p>
            <a:b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</a:br>
            <a: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               </a:t>
            </a:r>
            <a:r>
              <a:rPr lang="en-US" b="0" i="0" dirty="0">
                <a:solidFill>
                  <a:srgbClr val="000000"/>
                </a:solidFill>
                <a:effectLst/>
                <a:latin typeface="Algerian" panose="04020705040A02060702" pitchFamily="82" charset="0"/>
              </a:rPr>
              <a:t>Python - List Methods</a:t>
            </a:r>
            <a:b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</a:br>
            <a:endParaRPr lang="en-US" dirty="0"/>
          </a:p>
        </p:txBody>
      </p:sp>
      <p:pic>
        <p:nvPicPr>
          <p:cNvPr id="5" name="Content Placeholder 4" descr="Text, application, email&#10;&#10;Description automatically generated with medium confidence">
            <a:extLst>
              <a:ext uri="{FF2B5EF4-FFF2-40B4-BE49-F238E27FC236}">
                <a16:creationId xmlns:a16="http://schemas.microsoft.com/office/drawing/2014/main" id="{781B5E0B-15B6-DFC3-A214-677A851E91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947" y="1343818"/>
            <a:ext cx="8380442" cy="4667183"/>
          </a:xfrm>
        </p:spPr>
      </p:pic>
    </p:spTree>
    <p:extLst>
      <p:ext uri="{BB962C8B-B14F-4D97-AF65-F5344CB8AC3E}">
        <p14:creationId xmlns:p14="http://schemas.microsoft.com/office/powerpoint/2010/main" val="23817808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B62D84-0D45-B04B-A1C7-2F80354AF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4060" y="18256"/>
            <a:ext cx="10515600" cy="962048"/>
          </a:xfrm>
        </p:spPr>
        <p:txBody>
          <a:bodyPr>
            <a:normAutofit fontScale="90000"/>
          </a:bodyPr>
          <a:lstStyle/>
          <a:p>
            <a:b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</a:br>
            <a:b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</a:br>
            <a:b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</a:br>
            <a:r>
              <a:rPr lang="en-US" b="0" i="0" dirty="0">
                <a:solidFill>
                  <a:srgbClr val="000000"/>
                </a:solidFill>
                <a:effectLst/>
                <a:latin typeface="Algerian" panose="04020705040A02060702" pitchFamily="82" charset="0"/>
              </a:rPr>
              <a:t>Python List append() Method</a:t>
            </a:r>
            <a:br>
              <a:rPr lang="en-US" b="0" i="0" dirty="0">
                <a:solidFill>
                  <a:srgbClr val="000000"/>
                </a:solidFill>
                <a:effectLst/>
                <a:latin typeface="Algerian" panose="04020705040A02060702" pitchFamily="82" charset="0"/>
              </a:rPr>
            </a:br>
            <a:r>
              <a:rPr lang="en-US" dirty="0">
                <a:solidFill>
                  <a:srgbClr val="FFFFFF"/>
                </a:solidFill>
                <a:latin typeface="Algerian" panose="04020705040A02060702" pitchFamily="82" charset="0"/>
              </a:rPr>
              <a:t>❮ List Methods</a:t>
            </a:r>
            <a:b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</a:br>
            <a:br>
              <a:rPr lang="en-US" dirty="0"/>
            </a:br>
            <a:endParaRPr lang="en-US" dirty="0"/>
          </a:p>
        </p:txBody>
      </p:sp>
      <p:pic>
        <p:nvPicPr>
          <p:cNvPr id="5" name="Content Placeholder 4" descr="Text&#10;&#10;Description automatically generated with medium confidence">
            <a:extLst>
              <a:ext uri="{FF2B5EF4-FFF2-40B4-BE49-F238E27FC236}">
                <a16:creationId xmlns:a16="http://schemas.microsoft.com/office/drawing/2014/main" id="{A413E57B-F095-A01D-9D7C-443C43DB3E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340" y="811590"/>
            <a:ext cx="6666471" cy="1465385"/>
          </a:xfrm>
        </p:spPr>
      </p:pic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3299D80-0685-19AA-FEA5-1EF8566CAE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859" y="2539735"/>
            <a:ext cx="5546125" cy="1733164"/>
          </a:xfrm>
          <a:prstGeom prst="rect">
            <a:avLst/>
          </a:prstGeom>
        </p:spPr>
      </p:pic>
      <p:pic>
        <p:nvPicPr>
          <p:cNvPr id="9" name="Picture 8" descr="Graphical user interface&#10;&#10;Description automatically generated">
            <a:extLst>
              <a:ext uri="{FF2B5EF4-FFF2-40B4-BE49-F238E27FC236}">
                <a16:creationId xmlns:a16="http://schemas.microsoft.com/office/drawing/2014/main" id="{10C3813C-4230-0AB7-2C57-551B865F41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7666" y="4810353"/>
            <a:ext cx="4891023" cy="890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866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747587-15B9-148B-E88B-276B60008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0" i="0" dirty="0">
                <a:solidFill>
                  <a:srgbClr val="000000"/>
                </a:solidFill>
                <a:effectLst/>
                <a:latin typeface="Algerian" panose="04020705040A02060702" pitchFamily="82" charset="0"/>
              </a:rPr>
              <a:t>get() Method</a:t>
            </a:r>
            <a:b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</a:br>
            <a:endParaRPr lang="en-US" dirty="0"/>
          </a:p>
        </p:txBody>
      </p:sp>
      <p:pic>
        <p:nvPicPr>
          <p:cNvPr id="5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FE465E03-1BED-733F-A588-8ABD56005D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009" y="1213310"/>
            <a:ext cx="8070746" cy="1918996"/>
          </a:xfrm>
          <a:prstGeom prst="rect">
            <a:avLst/>
          </a:prstGeo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EFFCD1F8-507A-67A1-C3BD-16E5490F7B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4305" y="3281391"/>
            <a:ext cx="2696310" cy="2363299"/>
          </a:xfrm>
          <a:prstGeom prst="rect">
            <a:avLst/>
          </a:prstGeom>
        </p:spPr>
      </p:pic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29B8767A-37BB-D61D-4BF5-8E7313D516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7590" y="4143470"/>
            <a:ext cx="1910480" cy="1128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1189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3FF21-4753-68E7-65E0-8DFBB7A5B9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 fontScale="90000"/>
          </a:bodyPr>
          <a:lstStyle/>
          <a:p>
            <a:b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</a:br>
            <a:r>
              <a:rPr lang="en-US" b="0" i="0" dirty="0">
                <a:solidFill>
                  <a:srgbClr val="000000"/>
                </a:solidFill>
                <a:effectLst/>
                <a:latin typeface="Algerian" panose="04020705040A02060702" pitchFamily="82" charset="0"/>
              </a:rPr>
              <a:t>Python List clear() Method</a:t>
            </a:r>
            <a:b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</a:br>
            <a:endParaRPr lang="en-US" dirty="0"/>
          </a:p>
        </p:txBody>
      </p:sp>
      <p:pic>
        <p:nvPicPr>
          <p:cNvPr id="5" name="Content Placeholder 4" descr="Text&#10;&#10;Description automatically generated with medium confidence">
            <a:extLst>
              <a:ext uri="{FF2B5EF4-FFF2-40B4-BE49-F238E27FC236}">
                <a16:creationId xmlns:a16="http://schemas.microsoft.com/office/drawing/2014/main" id="{58C1C973-1D4B-BDB1-EA88-EB1D9F43BD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337" y="1149418"/>
            <a:ext cx="4404742" cy="876376"/>
          </a:xfrm>
        </p:spPr>
      </p:pic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ABE26AE-6BF9-E5FB-192C-FF6575B391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1618" y="3110716"/>
            <a:ext cx="6307954" cy="2187556"/>
          </a:xfrm>
          <a:prstGeom prst="rect">
            <a:avLst/>
          </a:prstGeom>
        </p:spPr>
      </p:pic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1DFE882A-C0AB-62E0-9A58-0E3DAE85BB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3901" y="3747284"/>
            <a:ext cx="1066303" cy="1550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62550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215DA1-0D5A-5114-43DD-4278A451CF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1476" y="-11153"/>
            <a:ext cx="9993923" cy="1325563"/>
          </a:xfrm>
        </p:spPr>
        <p:txBody>
          <a:bodyPr>
            <a:normAutofit fontScale="90000"/>
          </a:bodyPr>
          <a:lstStyle/>
          <a:p>
            <a:b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</a:br>
            <a:r>
              <a:rPr lang="en-US" b="0" i="0" dirty="0">
                <a:solidFill>
                  <a:srgbClr val="000000"/>
                </a:solidFill>
                <a:effectLst/>
                <a:latin typeface="Algerian" panose="04020705040A02060702" pitchFamily="82" charset="0"/>
              </a:rPr>
              <a:t>Python List copy() Method</a:t>
            </a:r>
            <a:b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</a:br>
            <a:endParaRPr lang="en-US" dirty="0"/>
          </a:p>
        </p:txBody>
      </p:sp>
      <p:pic>
        <p:nvPicPr>
          <p:cNvPr id="5" name="Content Placeholder 4" descr="A picture containing text&#10;&#10;Description automatically generated">
            <a:extLst>
              <a:ext uri="{FF2B5EF4-FFF2-40B4-BE49-F238E27FC236}">
                <a16:creationId xmlns:a16="http://schemas.microsoft.com/office/drawing/2014/main" id="{997918D6-0F5F-CB63-66ED-D84A376140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691" y="1073213"/>
            <a:ext cx="5468768" cy="1339898"/>
          </a:xfrm>
        </p:spPr>
      </p:pic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E808491-C1A9-B3C9-A7DD-88A1F790CD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691" y="2834695"/>
            <a:ext cx="5760932" cy="1893823"/>
          </a:xfrm>
          <a:prstGeom prst="rect">
            <a:avLst/>
          </a:prstGeom>
        </p:spPr>
      </p:pic>
      <p:pic>
        <p:nvPicPr>
          <p:cNvPr id="9" name="Picture 8" descr="A screen with numbers and letters on it&#10;&#10;Description automatically generated with low confidence">
            <a:extLst>
              <a:ext uri="{FF2B5EF4-FFF2-40B4-BE49-F238E27FC236}">
                <a16:creationId xmlns:a16="http://schemas.microsoft.com/office/drawing/2014/main" id="{BE2EF57C-19B8-F90E-FE17-D335D74FEF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6055" y="3429000"/>
            <a:ext cx="3386964" cy="97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63398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A7BC5-0719-1C91-7AEC-05EA86FCF9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8754" y="0"/>
            <a:ext cx="10515600" cy="1325563"/>
          </a:xfrm>
        </p:spPr>
        <p:txBody>
          <a:bodyPr>
            <a:normAutofit fontScale="90000"/>
          </a:bodyPr>
          <a:lstStyle/>
          <a:p>
            <a:b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</a:br>
            <a:r>
              <a:rPr lang="en-US" b="0" i="0" dirty="0">
                <a:solidFill>
                  <a:srgbClr val="000000"/>
                </a:solidFill>
                <a:effectLst/>
                <a:latin typeface="Algerian" panose="04020705040A02060702" pitchFamily="82" charset="0"/>
              </a:rPr>
              <a:t>Python List count() Method</a:t>
            </a:r>
            <a:b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</a:br>
            <a:endParaRPr lang="en-US" dirty="0"/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4AFB7ED3-1A97-45DE-FB68-5ED76C8172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7495" y="1476867"/>
            <a:ext cx="5799323" cy="1028789"/>
          </a:xfrm>
        </p:spPr>
      </p:pic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F5AC02E-2887-EC91-6D54-5FC02F16BD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434" y="2883698"/>
            <a:ext cx="6165124" cy="201100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D96C5CB-22CF-C41D-D0EA-A3F8B42725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7447" y="3094002"/>
            <a:ext cx="999677" cy="1590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38448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22C9C-DB5F-D7AD-89A0-B786BE3FB0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-39075"/>
            <a:ext cx="10515600" cy="1325563"/>
          </a:xfrm>
        </p:spPr>
        <p:txBody>
          <a:bodyPr>
            <a:normAutofit fontScale="90000"/>
          </a:bodyPr>
          <a:lstStyle/>
          <a:p>
            <a:b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</a:br>
            <a:r>
              <a:rPr lang="en-US" b="0" i="0" dirty="0">
                <a:solidFill>
                  <a:srgbClr val="000000"/>
                </a:solidFill>
                <a:effectLst/>
                <a:latin typeface="Algerian" panose="04020705040A02060702" pitchFamily="82" charset="0"/>
              </a:rPr>
              <a:t>Python List extend() Method</a:t>
            </a:r>
            <a:br>
              <a:rPr lang="en-US" b="0" i="0" dirty="0">
                <a:solidFill>
                  <a:srgbClr val="000000"/>
                </a:solidFill>
                <a:effectLst/>
                <a:latin typeface="Algerian" panose="04020705040A02060702" pitchFamily="82" charset="0"/>
              </a:rPr>
            </a:br>
            <a:endParaRPr lang="en-US" dirty="0">
              <a:latin typeface="Algerian" panose="04020705040A02060702" pitchFamily="82" charset="0"/>
            </a:endParaRPr>
          </a:p>
        </p:txBody>
      </p:sp>
      <p:pic>
        <p:nvPicPr>
          <p:cNvPr id="5" name="Content Placeholder 4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026F38FB-6AA5-0C0A-50B8-9C0D1367F1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286" y="1404578"/>
            <a:ext cx="7536833" cy="1074513"/>
          </a:xfrm>
        </p:spPr>
      </p:pic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8D3F33C-AAEC-3B58-A47B-3152930E97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8843" y="2730141"/>
            <a:ext cx="4436222" cy="1905559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6559A6E8-C031-22CF-F10A-7B95208F8E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5969" y="4635700"/>
            <a:ext cx="6520338" cy="677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1710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BCAE64-4B49-F7B9-9E3F-E5A3DFD4E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3769" y="0"/>
            <a:ext cx="10515600" cy="1325563"/>
          </a:xfrm>
        </p:spPr>
        <p:txBody>
          <a:bodyPr>
            <a:normAutofit fontScale="90000"/>
          </a:bodyPr>
          <a:lstStyle/>
          <a:p>
            <a:b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</a:br>
            <a:r>
              <a:rPr lang="en-US" b="0" i="0" dirty="0">
                <a:solidFill>
                  <a:srgbClr val="000000"/>
                </a:solidFill>
                <a:effectLst/>
                <a:latin typeface="Algerian" panose="04020705040A02060702" pitchFamily="82" charset="0"/>
              </a:rPr>
              <a:t>Python List index() Method</a:t>
            </a:r>
            <a:b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</a:br>
            <a:endParaRPr lang="en-US" dirty="0"/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1D4FE9D3-3E31-CFA8-09BD-802B7510F1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7450" y="1469864"/>
            <a:ext cx="6538527" cy="1059272"/>
          </a:xfrm>
        </p:spPr>
      </p:pic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412F071-1A91-A532-7372-DD839FB3E1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7958" y="3062577"/>
            <a:ext cx="5698300" cy="2039964"/>
          </a:xfrm>
          <a:prstGeom prst="rect">
            <a:avLst/>
          </a:prstGeom>
        </p:spPr>
      </p:pic>
      <p:pic>
        <p:nvPicPr>
          <p:cNvPr id="9" name="Picture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25A7E4D-6713-D7B8-BE3D-3DC49C1C05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3905" y="3103772"/>
            <a:ext cx="1418063" cy="1800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5685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69CCDF-1E0C-4BD9-B215-36B697C01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</a:br>
            <a:b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</a:br>
            <a:b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</a:br>
            <a: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Python List insert() Method</a:t>
            </a:r>
            <a:b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</a:br>
            <a:r>
              <a:rPr lang="en-US" dirty="0">
                <a:solidFill>
                  <a:srgbClr val="FFFFFF"/>
                </a:solidFill>
                <a:latin typeface="Verdana" panose="020B0604030504040204" pitchFamily="34" charset="0"/>
              </a:rPr>
              <a:t>❮ List Method</a:t>
            </a:r>
            <a:b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</a:br>
            <a:br>
              <a:rPr lang="en-US" dirty="0"/>
            </a:br>
            <a:endParaRPr lang="en-US" dirty="0"/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0103F2A8-0474-1F6F-A708-D5B44486F3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558" y="1544836"/>
            <a:ext cx="5677392" cy="876376"/>
          </a:xfrm>
        </p:spPr>
      </p:pic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5E603C7-DB26-0A94-E1A9-733142A6EC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632" y="3055421"/>
            <a:ext cx="4681037" cy="1463497"/>
          </a:xfrm>
          <a:prstGeom prst="rect">
            <a:avLst/>
          </a:prstGeom>
        </p:spPr>
      </p:pic>
      <p:pic>
        <p:nvPicPr>
          <p:cNvPr id="9" name="Picture 8" descr="Graphical user interface, text&#10;&#10;Description automatically generated with medium confidence">
            <a:extLst>
              <a:ext uri="{FF2B5EF4-FFF2-40B4-BE49-F238E27FC236}">
                <a16:creationId xmlns:a16="http://schemas.microsoft.com/office/drawing/2014/main" id="{AB184428-1488-6D4B-0196-0546CF8718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4470" y="4820573"/>
            <a:ext cx="5677392" cy="800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61518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250E9C-E243-9E21-A6AB-5F2072A31A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2298" y="0"/>
            <a:ext cx="10515600" cy="1325563"/>
          </a:xfrm>
        </p:spPr>
        <p:txBody>
          <a:bodyPr>
            <a:normAutofit fontScale="90000"/>
          </a:bodyPr>
          <a:lstStyle/>
          <a:p>
            <a:b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</a:br>
            <a: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Python List pop() Method</a:t>
            </a:r>
            <a:b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</a:br>
            <a:endParaRPr lang="en-US" dirty="0"/>
          </a:p>
        </p:txBody>
      </p:sp>
      <p:pic>
        <p:nvPicPr>
          <p:cNvPr id="5" name="Content Placeholder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02246DE6-24B2-1D4E-D2C8-2FC92F5A18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1457" y="1066826"/>
            <a:ext cx="4938188" cy="1074513"/>
          </a:xfrm>
        </p:spPr>
      </p:pic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72CA3D2-D835-872F-C618-646138B585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142" y="2601686"/>
            <a:ext cx="5306682" cy="1658338"/>
          </a:xfrm>
          <a:prstGeom prst="rect">
            <a:avLst/>
          </a:prstGeom>
        </p:spPr>
      </p:pic>
      <p:pic>
        <p:nvPicPr>
          <p:cNvPr id="9" name="Picture 8" descr="Graphical user interface, text&#10;&#10;Description automatically generated with medium confidence">
            <a:extLst>
              <a:ext uri="{FF2B5EF4-FFF2-40B4-BE49-F238E27FC236}">
                <a16:creationId xmlns:a16="http://schemas.microsoft.com/office/drawing/2014/main" id="{47094999-A801-4867-AD6E-5FCF797A69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4575" y="4179169"/>
            <a:ext cx="3521447" cy="1227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33943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DCC634-53F8-5BB8-5F28-51DE8FA99C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1246" y="-657"/>
            <a:ext cx="10515600" cy="1325563"/>
          </a:xfrm>
        </p:spPr>
        <p:txBody>
          <a:bodyPr>
            <a:normAutofit fontScale="90000"/>
          </a:bodyPr>
          <a:lstStyle/>
          <a:p>
            <a:b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</a:br>
            <a:b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</a:br>
            <a:b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</a:br>
            <a:r>
              <a:rPr lang="en-US" b="0" i="0" dirty="0">
                <a:solidFill>
                  <a:srgbClr val="000000"/>
                </a:solidFill>
                <a:effectLst/>
                <a:latin typeface="Algerian" panose="04020705040A02060702" pitchFamily="82" charset="0"/>
              </a:rPr>
              <a:t>Python List remove() Method</a:t>
            </a:r>
            <a:b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</a:br>
            <a:r>
              <a:rPr lang="en-US" dirty="0">
                <a:solidFill>
                  <a:srgbClr val="FFFFFF"/>
                </a:solidFill>
                <a:latin typeface="Verdana" panose="020B0604030504040204" pitchFamily="34" charset="0"/>
              </a:rPr>
              <a:t>❮ List Methods</a:t>
            </a:r>
            <a:b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</a:br>
            <a:br>
              <a:rPr lang="en-US" dirty="0"/>
            </a:br>
            <a:endParaRPr lang="en-US" dirty="0"/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8BEF507-2463-3AA7-E36A-F6C31CE6B9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405" y="2979908"/>
            <a:ext cx="5921571" cy="1644881"/>
          </a:xfrm>
        </p:spPr>
      </p:pic>
      <p:pic>
        <p:nvPicPr>
          <p:cNvPr id="7" name="Picture 6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84653847-86D7-9DCD-BE30-E5672EB124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818" y="1568430"/>
            <a:ext cx="7407282" cy="1249788"/>
          </a:xfrm>
          <a:prstGeom prst="rect">
            <a:avLst/>
          </a:prstGeom>
        </p:spPr>
      </p:pic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C25C48FF-8826-D631-50DF-2EF60A3C28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9112" y="4802659"/>
            <a:ext cx="4367635" cy="918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12228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638728-C422-A0CB-D29A-1EF3F60D3E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200" y="0"/>
            <a:ext cx="10515600" cy="1325563"/>
          </a:xfrm>
        </p:spPr>
        <p:txBody>
          <a:bodyPr>
            <a:normAutofit fontScale="90000"/>
          </a:bodyPr>
          <a:lstStyle/>
          <a:p>
            <a:b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</a:br>
            <a:b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</a:br>
            <a:b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</a:br>
            <a:r>
              <a:rPr lang="en-US" b="0" i="0" dirty="0">
                <a:solidFill>
                  <a:srgbClr val="000000"/>
                </a:solidFill>
                <a:effectLst/>
                <a:latin typeface="Algerian" panose="04020705040A02060702" pitchFamily="82" charset="0"/>
              </a:rPr>
              <a:t>Python List reverse() Method</a:t>
            </a:r>
            <a:b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</a:br>
            <a:r>
              <a:rPr lang="en-US" dirty="0">
                <a:solidFill>
                  <a:srgbClr val="FFFFFF"/>
                </a:solidFill>
                <a:latin typeface="Verdana" panose="020B0604030504040204" pitchFamily="34" charset="0"/>
              </a:rPr>
              <a:t>❮ List Methods</a:t>
            </a:r>
            <a:b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</a:br>
            <a:br>
              <a:rPr lang="en-US" dirty="0"/>
            </a:br>
            <a:endParaRPr lang="en-US" dirty="0"/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F20A6DFC-6E15-6F93-F324-9182BDCFD5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3952" y="1252160"/>
            <a:ext cx="6121864" cy="1220756"/>
          </a:xfrm>
        </p:spPr>
      </p:pic>
      <p:pic>
        <p:nvPicPr>
          <p:cNvPr id="7" name="Picture 6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B7D8EDF9-CD4D-BBD3-8510-6660A9A1F5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338" y="3081214"/>
            <a:ext cx="6595092" cy="1584170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FB488F56-41E6-7639-4C70-E3DF41E37A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9000" y="4665384"/>
            <a:ext cx="5343030" cy="940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14782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DB49ED-F176-23EF-B2AB-84E713799F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 fontScale="90000"/>
          </a:bodyPr>
          <a:lstStyle/>
          <a:p>
            <a:b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</a:br>
            <a:b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</a:br>
            <a:r>
              <a:rPr lang="en-US" b="0" i="0" dirty="0">
                <a:solidFill>
                  <a:srgbClr val="000000"/>
                </a:solidFill>
                <a:effectLst/>
                <a:latin typeface="Algerian" panose="04020705040A02060702" pitchFamily="82" charset="0"/>
              </a:rPr>
              <a:t>Python Operators</a:t>
            </a:r>
            <a:b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</a:br>
            <a:br>
              <a:rPr lang="en-US" dirty="0"/>
            </a:br>
            <a:endParaRPr lang="en-US" dirty="0"/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003DC317-9A4F-5E10-66E0-A6AA529842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876" y="1129313"/>
            <a:ext cx="8523833" cy="1266737"/>
          </a:xfrm>
        </p:spPr>
      </p:pic>
      <p:pic>
        <p:nvPicPr>
          <p:cNvPr id="7" name="Picture 6" descr="A picture containing table&#10;&#10;Description automatically generated">
            <a:extLst>
              <a:ext uri="{FF2B5EF4-FFF2-40B4-BE49-F238E27FC236}">
                <a16:creationId xmlns:a16="http://schemas.microsoft.com/office/drawing/2014/main" id="{F3565D6B-14E7-0B49-806D-96112E33D4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1665" y="2324810"/>
            <a:ext cx="3792482" cy="1782059"/>
          </a:xfrm>
          <a:prstGeom prst="rect">
            <a:avLst/>
          </a:prstGeom>
        </p:spPr>
      </p:pic>
      <p:pic>
        <p:nvPicPr>
          <p:cNvPr id="9" name="Picture 8" descr="Table&#10;&#10;Description automatically generated">
            <a:extLst>
              <a:ext uri="{FF2B5EF4-FFF2-40B4-BE49-F238E27FC236}">
                <a16:creationId xmlns:a16="http://schemas.microsoft.com/office/drawing/2014/main" id="{05C8ED50-2233-9234-C6A7-04175AC272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404" y="2214984"/>
            <a:ext cx="3625778" cy="2888461"/>
          </a:xfrm>
          <a:prstGeom prst="rect">
            <a:avLst/>
          </a:prstGeom>
        </p:spPr>
      </p:pic>
      <p:pic>
        <p:nvPicPr>
          <p:cNvPr id="11" name="Picture 10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8BE51EE-F4B2-FFEB-33E4-8E46F40D68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9085" y="2454876"/>
            <a:ext cx="3712087" cy="1551569"/>
          </a:xfrm>
          <a:prstGeom prst="rect">
            <a:avLst/>
          </a:prstGeom>
        </p:spPr>
      </p:pic>
      <p:pic>
        <p:nvPicPr>
          <p:cNvPr id="13" name="Picture 1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10940B9D-B615-9F03-2F30-7A42E11D3C4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9049" y="4301487"/>
            <a:ext cx="3458789" cy="1103732"/>
          </a:xfrm>
          <a:prstGeom prst="rect">
            <a:avLst/>
          </a:prstGeom>
        </p:spPr>
      </p:pic>
      <p:pic>
        <p:nvPicPr>
          <p:cNvPr id="15" name="Picture 1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11E67D93-B714-3700-278E-7373F37E0BF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2858" y="4461951"/>
            <a:ext cx="1386960" cy="1086003"/>
          </a:xfrm>
          <a:prstGeom prst="rect">
            <a:avLst/>
          </a:prstGeom>
        </p:spPr>
      </p:pic>
      <p:pic>
        <p:nvPicPr>
          <p:cNvPr id="17" name="Picture 1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B80EB78-7D66-15AD-2031-3E584095D59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9351" y="5333451"/>
            <a:ext cx="1304449" cy="817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0925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BEE91-3720-73B9-5257-7BB88A5212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0" i="0" dirty="0">
                <a:solidFill>
                  <a:srgbClr val="000000"/>
                </a:solidFill>
                <a:effectLst/>
                <a:latin typeface="Algerian" panose="04020705040A02060702" pitchFamily="82" charset="0"/>
                <a:cs typeface="Arabic Typesetting" panose="020B0604020202020204" pitchFamily="66" charset="-78"/>
              </a:rPr>
              <a:t>items() Method</a:t>
            </a:r>
            <a:b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</a:br>
            <a:endParaRPr lang="en-US" dirty="0"/>
          </a:p>
        </p:txBody>
      </p:sp>
      <p:pic>
        <p:nvPicPr>
          <p:cNvPr id="5" name="Picture 4" descr="Text&#10;&#10;Description automatically generated with medium confidence">
            <a:extLst>
              <a:ext uri="{FF2B5EF4-FFF2-40B4-BE49-F238E27FC236}">
                <a16:creationId xmlns:a16="http://schemas.microsoft.com/office/drawing/2014/main" id="{D66920FE-60E8-DE42-D531-757D936403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76322"/>
            <a:ext cx="11957119" cy="2239056"/>
          </a:xfrm>
          <a:prstGeom prst="rect">
            <a:avLst/>
          </a:prstGeo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2373796F-36AF-2E7F-CE74-DA50882743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618" y="3542623"/>
            <a:ext cx="2807674" cy="287452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54B9022-F47D-2CBB-18FF-16062933A2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6684" y="4438302"/>
            <a:ext cx="7776236" cy="852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67730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59770-FEEE-E1A4-F568-DC892E660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5430" y="91587"/>
            <a:ext cx="4796693" cy="1325563"/>
          </a:xfrm>
        </p:spPr>
        <p:txBody>
          <a:bodyPr>
            <a:normAutofit fontScale="90000"/>
          </a:bodyPr>
          <a:lstStyle/>
          <a:p>
            <a:b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</a:br>
            <a:r>
              <a:rPr lang="en-US" b="0" i="0" dirty="0">
                <a:solidFill>
                  <a:srgbClr val="000000"/>
                </a:solidFill>
                <a:effectLst/>
                <a:latin typeface="Algerian" panose="04020705040A02060702" pitchFamily="82" charset="0"/>
              </a:rPr>
              <a:t>Python If ... Else</a:t>
            </a:r>
            <a:b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</a:br>
            <a:endParaRPr lang="en-US" dirty="0"/>
          </a:p>
        </p:txBody>
      </p:sp>
      <p:pic>
        <p:nvPicPr>
          <p:cNvPr id="5" name="Content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BF412139-25CD-7898-80F2-2841D87F77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352" y="1417150"/>
            <a:ext cx="7094835" cy="2636748"/>
          </a:xfrm>
        </p:spPr>
      </p:pic>
      <p:pic>
        <p:nvPicPr>
          <p:cNvPr id="7" name="Picture 6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61902F1E-0643-9029-E40A-8E18EC80E9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9903" y="1211384"/>
            <a:ext cx="3442920" cy="1750803"/>
          </a:xfrm>
          <a:prstGeom prst="rect">
            <a:avLst/>
          </a:prstGeom>
        </p:spPr>
      </p:pic>
      <p:pic>
        <p:nvPicPr>
          <p:cNvPr id="9" name="Picture 8" descr="Text&#10;&#10;Description automatically generated with low confidence">
            <a:extLst>
              <a:ext uri="{FF2B5EF4-FFF2-40B4-BE49-F238E27FC236}">
                <a16:creationId xmlns:a16="http://schemas.microsoft.com/office/drawing/2014/main" id="{56696474-0226-FB8D-78DA-B8CA998068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9832" y="3429000"/>
            <a:ext cx="2351913" cy="752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18514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725C96-9C8F-260C-395A-C9EF06948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615831" cy="713398"/>
          </a:xfrm>
        </p:spPr>
        <p:txBody>
          <a:bodyPr>
            <a:normAutofit fontScale="90000"/>
          </a:bodyPr>
          <a:lstStyle/>
          <a:p>
            <a:b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</a:br>
            <a:r>
              <a:rPr lang="en-US" b="0" i="0" dirty="0" err="1">
                <a:solidFill>
                  <a:srgbClr val="000000"/>
                </a:solidFill>
                <a:effectLst/>
                <a:latin typeface="Algerian" panose="04020705040A02060702" pitchFamily="82" charset="0"/>
              </a:rPr>
              <a:t>Elif</a:t>
            </a:r>
            <a:b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</a:b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C8373FD-9234-726A-56A9-1A464335E7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920" y="1078524"/>
            <a:ext cx="10400033" cy="539261"/>
          </a:xfrm>
        </p:spPr>
      </p:pic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D10067B-DB3F-2906-3DFC-17A3DE65E9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8933" y="2076190"/>
            <a:ext cx="4145098" cy="2253532"/>
          </a:xfrm>
          <a:prstGeom prst="rect">
            <a:avLst/>
          </a:prstGeom>
        </p:spPr>
      </p:pic>
      <p:pic>
        <p:nvPicPr>
          <p:cNvPr id="9" name="Picture 8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FF97A8DD-F3B0-96B1-E786-07E8169312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2388" y="2849806"/>
            <a:ext cx="3357858" cy="1158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12976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1B1BB-E0B9-2EB1-4A6F-7B3A1B128F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9306" y="-82006"/>
            <a:ext cx="5148386" cy="1148862"/>
          </a:xfrm>
        </p:spPr>
        <p:txBody>
          <a:bodyPr>
            <a:normAutofit fontScale="90000"/>
          </a:bodyPr>
          <a:lstStyle/>
          <a:p>
            <a:b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</a:br>
            <a:b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</a:br>
            <a:r>
              <a:rPr lang="en-US" b="0" i="0" dirty="0">
                <a:solidFill>
                  <a:srgbClr val="000000"/>
                </a:solidFill>
                <a:effectLst/>
                <a:latin typeface="Algerian" panose="04020705040A02060702" pitchFamily="82" charset="0"/>
              </a:rPr>
              <a:t>Python For Loops</a:t>
            </a:r>
            <a:b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</a:br>
            <a:br>
              <a:rPr lang="en-US" dirty="0"/>
            </a:br>
            <a:endParaRPr lang="en-US" dirty="0"/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96424649-CA52-BA5D-B42B-E88ACED705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760" y="1040378"/>
            <a:ext cx="9914479" cy="1310754"/>
          </a:xfrm>
        </p:spPr>
      </p:pic>
      <p:pic>
        <p:nvPicPr>
          <p:cNvPr id="7" name="Picture 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9E40A0B9-8842-1566-2CCD-0AC9394E96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371" y="2899085"/>
            <a:ext cx="6376275" cy="1310754"/>
          </a:xfrm>
          <a:prstGeom prst="rect">
            <a:avLst/>
          </a:prstGeom>
        </p:spPr>
      </p:pic>
      <p:pic>
        <p:nvPicPr>
          <p:cNvPr id="9" name="Picture 8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D47C8867-BEBC-DBAF-D159-44C0D67EFA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0784" y="3554462"/>
            <a:ext cx="1770724" cy="1485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0829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0D3EA-25A4-43D2-8FD4-9C422D84E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2313" y="63415"/>
            <a:ext cx="10515600" cy="1325563"/>
          </a:xfrm>
        </p:spPr>
        <p:txBody>
          <a:bodyPr>
            <a:normAutofit fontScale="90000"/>
          </a:bodyPr>
          <a:lstStyle/>
          <a:p>
            <a:b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</a:br>
            <a:b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</a:br>
            <a:r>
              <a:rPr lang="en-US" b="0" i="0" dirty="0">
                <a:solidFill>
                  <a:srgbClr val="000000"/>
                </a:solidFill>
                <a:effectLst/>
                <a:latin typeface="Algerian" panose="04020705040A02060702" pitchFamily="82" charset="0"/>
              </a:rPr>
              <a:t>Python While Loops</a:t>
            </a:r>
            <a:br>
              <a:rPr lang="en-US" b="0" i="0" dirty="0">
                <a:solidFill>
                  <a:srgbClr val="000000"/>
                </a:solidFill>
                <a:effectLst/>
                <a:latin typeface="Algerian" panose="04020705040A02060702" pitchFamily="82" charset="0"/>
              </a:rPr>
            </a:br>
            <a:br>
              <a:rPr lang="en-US" dirty="0">
                <a:latin typeface="Algerian" panose="04020705040A02060702" pitchFamily="82" charset="0"/>
              </a:rPr>
            </a:br>
            <a:endParaRPr lang="en-US" dirty="0">
              <a:latin typeface="Algerian" panose="04020705040A02060702" pitchFamily="82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EF1B421-8DF0-CA30-DB98-103B0C8B7A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301" y="1454447"/>
            <a:ext cx="10215988" cy="741676"/>
          </a:xfr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2DC0B483-E908-24A4-D82E-53EDBB96B6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1868" y="2556955"/>
            <a:ext cx="3168899" cy="2624547"/>
          </a:xfrm>
          <a:prstGeom prst="rect">
            <a:avLst/>
          </a:prstGeom>
        </p:spPr>
      </p:pic>
      <p:pic>
        <p:nvPicPr>
          <p:cNvPr id="9" name="Picture 8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76967844-D320-5F49-7B66-921DBD9134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7388" y="2261592"/>
            <a:ext cx="845451" cy="3215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25379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E9FF43-EDDE-0811-9B9D-5774E6A777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2477" y="0"/>
            <a:ext cx="6992815" cy="760290"/>
          </a:xfrm>
        </p:spPr>
        <p:txBody>
          <a:bodyPr>
            <a:normAutofit fontScale="90000"/>
          </a:bodyPr>
          <a:lstStyle/>
          <a:p>
            <a:b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</a:br>
            <a:r>
              <a:rPr lang="en-US" b="0" i="0" dirty="0">
                <a:solidFill>
                  <a:srgbClr val="000000"/>
                </a:solidFill>
                <a:effectLst/>
                <a:latin typeface="Algerian" panose="04020705040A02060702" pitchFamily="82" charset="0"/>
              </a:rPr>
              <a:t>The range() Function</a:t>
            </a:r>
            <a:br>
              <a:rPr lang="en-US" b="0" i="0" dirty="0">
                <a:solidFill>
                  <a:srgbClr val="000000"/>
                </a:solidFill>
                <a:effectLst/>
                <a:latin typeface="Algerian" panose="04020705040A02060702" pitchFamily="82" charset="0"/>
              </a:rPr>
            </a:br>
            <a:endParaRPr lang="en-US" dirty="0">
              <a:latin typeface="Algerian" panose="04020705040A02060702" pitchFamily="82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F4AF362-BDAA-ECB5-0552-BD44F2AFA4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2147" y="936052"/>
            <a:ext cx="9640135" cy="1097375"/>
          </a:xfr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802CB1FF-FDA3-DEC0-6FE3-02972012D6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147" y="2786597"/>
            <a:ext cx="4499638" cy="1699433"/>
          </a:xfrm>
          <a:prstGeom prst="rect">
            <a:avLst/>
          </a:prstGeom>
        </p:spPr>
      </p:pic>
      <p:pic>
        <p:nvPicPr>
          <p:cNvPr id="9" name="Picture 8" descr="A picture containing text, device, gauge, dark&#10;&#10;Description automatically generated">
            <a:extLst>
              <a:ext uri="{FF2B5EF4-FFF2-40B4-BE49-F238E27FC236}">
                <a16:creationId xmlns:a16="http://schemas.microsoft.com/office/drawing/2014/main" id="{809962F3-B57C-FAFA-5985-14FFEBF463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9569" y="2094155"/>
            <a:ext cx="656493" cy="2850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87003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918D63-B7A6-1DD2-B991-4696397954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2108" y="-31260"/>
            <a:ext cx="10515600" cy="1325563"/>
          </a:xfrm>
        </p:spPr>
        <p:txBody>
          <a:bodyPr>
            <a:normAutofit fontScale="90000"/>
          </a:bodyPr>
          <a:lstStyle/>
          <a:p>
            <a:b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</a:br>
            <a:r>
              <a:rPr lang="en-US" b="0" i="0" dirty="0">
                <a:solidFill>
                  <a:srgbClr val="000000"/>
                </a:solidFill>
                <a:effectLst/>
                <a:latin typeface="Algerian" panose="04020705040A02060702" pitchFamily="82" charset="0"/>
              </a:rPr>
              <a:t>The break Statement</a:t>
            </a:r>
            <a:b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</a:b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9ADA9BA-3FF1-A49A-9E69-441356F668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243" y="1470897"/>
            <a:ext cx="9022665" cy="439582"/>
          </a:xfrm>
        </p:spPr>
      </p:pic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2680936D-645D-1400-2B5E-06C73919BC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393" y="2372751"/>
            <a:ext cx="7345284" cy="1714752"/>
          </a:xfrm>
          <a:prstGeom prst="rect">
            <a:avLst/>
          </a:prstGeom>
        </p:spPr>
      </p:pic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BB8951DC-97AF-69BA-65C1-BE55F95067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6575" y="4528643"/>
            <a:ext cx="1851909" cy="1178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62425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C47326-005A-30DA-0E08-587F8651F2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3369" y="110689"/>
            <a:ext cx="10515600" cy="1325563"/>
          </a:xfrm>
        </p:spPr>
        <p:txBody>
          <a:bodyPr>
            <a:normAutofit fontScale="90000"/>
          </a:bodyPr>
          <a:lstStyle/>
          <a:p>
            <a:b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</a:br>
            <a:r>
              <a:rPr lang="en-US" b="0" i="0" dirty="0">
                <a:solidFill>
                  <a:srgbClr val="000000"/>
                </a:solidFill>
                <a:effectLst/>
                <a:latin typeface="Algerian" panose="04020705040A02060702" pitchFamily="82" charset="0"/>
              </a:rPr>
              <a:t>The continue Statement</a:t>
            </a:r>
            <a:b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</a:b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44B7013-0E1F-3915-E927-D1755C0C43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803" y="1436252"/>
            <a:ext cx="11422166" cy="582531"/>
          </a:xfrm>
        </p:spPr>
      </p:pic>
      <p:pic>
        <p:nvPicPr>
          <p:cNvPr id="7" name="Picture 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8FCDB2D7-A1A8-B2DB-9C20-9DFBAD5002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128" y="2567115"/>
            <a:ext cx="6350391" cy="1723531"/>
          </a:xfrm>
          <a:prstGeom prst="rect">
            <a:avLst/>
          </a:prstGeom>
        </p:spPr>
      </p:pic>
      <p:pic>
        <p:nvPicPr>
          <p:cNvPr id="9" name="Picture 8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656EAAB0-95CF-2BC6-DD64-C3F17B9CAE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5624" y="3875846"/>
            <a:ext cx="1716406" cy="1545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37163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F1351B-2F0A-3F6C-D303-CA4CA1AA7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8509" y="281773"/>
            <a:ext cx="8149492" cy="838444"/>
          </a:xfrm>
        </p:spPr>
        <p:txBody>
          <a:bodyPr>
            <a:normAutofit fontScale="90000"/>
          </a:bodyPr>
          <a:lstStyle/>
          <a:p>
            <a:b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</a:br>
            <a:r>
              <a:rPr lang="en-US" b="0" i="0" dirty="0">
                <a:solidFill>
                  <a:srgbClr val="000000"/>
                </a:solidFill>
                <a:effectLst/>
                <a:latin typeface="Algerian" panose="04020705040A02060702" pitchFamily="82" charset="0"/>
              </a:rPr>
              <a:t>Parameters or Arguments</a:t>
            </a:r>
            <a:b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</a:br>
            <a:endParaRPr lang="en-US" dirty="0"/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D9480877-5E5A-9C60-8971-DB6CBE00F8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425" y="1120217"/>
            <a:ext cx="9974789" cy="2202463"/>
          </a:xfrm>
        </p:spPr>
      </p:pic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E9C3A071-3F8B-F52B-3A9A-37DA686C81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5549" y="3722384"/>
            <a:ext cx="5875169" cy="1272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13241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C9A3DB-8697-EA7E-D0E5-73C95AB015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2600" y="0"/>
            <a:ext cx="4437184" cy="817563"/>
          </a:xfrm>
        </p:spPr>
        <p:txBody>
          <a:bodyPr>
            <a:normAutofit fontScale="90000"/>
          </a:bodyPr>
          <a:lstStyle/>
          <a:p>
            <a:b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</a:br>
            <a:r>
              <a:rPr lang="en-US" b="0" i="0" dirty="0">
                <a:solidFill>
                  <a:srgbClr val="000000"/>
                </a:solidFill>
                <a:effectLst/>
                <a:latin typeface="Algerian" panose="04020705040A02060702" pitchFamily="82" charset="0"/>
              </a:rPr>
              <a:t>Recursion</a:t>
            </a:r>
            <a:b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</a:br>
            <a:endParaRPr lang="en-US" dirty="0"/>
          </a:p>
        </p:txBody>
      </p:sp>
      <p:pic>
        <p:nvPicPr>
          <p:cNvPr id="5" name="Content Placeholder 4" descr="Text&#10;&#10;Description automatically generated with medium confidence">
            <a:extLst>
              <a:ext uri="{FF2B5EF4-FFF2-40B4-BE49-F238E27FC236}">
                <a16:creationId xmlns:a16="http://schemas.microsoft.com/office/drawing/2014/main" id="{098BED57-F095-B611-7E52-151FD84178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306" y="746652"/>
            <a:ext cx="9693480" cy="2789162"/>
          </a:xfrm>
        </p:spPr>
      </p:pic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78B70759-9CB7-37E1-393B-D83E9F1CAB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449" y="3595575"/>
            <a:ext cx="3912719" cy="2027096"/>
          </a:xfrm>
          <a:prstGeom prst="rect">
            <a:avLst/>
          </a:prstGeom>
        </p:spPr>
      </p:pic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85892F2E-A8F3-9ED8-6213-046B8F9771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0823" y="3629868"/>
            <a:ext cx="3240654" cy="1958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27232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56F56-E073-7836-87E3-87837F0CE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9061" y="255709"/>
            <a:ext cx="4499708" cy="1325563"/>
          </a:xfrm>
        </p:spPr>
        <p:txBody>
          <a:bodyPr>
            <a:normAutofit fontScale="90000"/>
          </a:bodyPr>
          <a:lstStyle/>
          <a:p>
            <a:b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</a:br>
            <a:r>
              <a:rPr lang="en-US" b="0" i="0" dirty="0">
                <a:solidFill>
                  <a:srgbClr val="000000"/>
                </a:solidFill>
                <a:effectLst/>
                <a:latin typeface="Algerian" panose="04020705040A02060702" pitchFamily="82" charset="0"/>
              </a:rPr>
              <a:t>Python Lambda</a:t>
            </a:r>
            <a:b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</a:br>
            <a:endParaRPr lang="en-US" dirty="0"/>
          </a:p>
        </p:txBody>
      </p:sp>
      <p:pic>
        <p:nvPicPr>
          <p:cNvPr id="5" name="Content Placeholder 4" descr="Graphical user interface, Word&#10;&#10;Description automatically generated">
            <a:extLst>
              <a:ext uri="{FF2B5EF4-FFF2-40B4-BE49-F238E27FC236}">
                <a16:creationId xmlns:a16="http://schemas.microsoft.com/office/drawing/2014/main" id="{5018A7F3-5980-6E80-8256-CA49381014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879" y="1413334"/>
            <a:ext cx="9291721" cy="1478451"/>
          </a:xfrm>
        </p:spPr>
      </p:pic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00A8AC69-C147-5005-9974-1E251ABD52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6560" y="3242831"/>
            <a:ext cx="4762434" cy="1394325"/>
          </a:xfrm>
          <a:prstGeom prst="rect">
            <a:avLst/>
          </a:prstGeom>
        </p:spPr>
      </p:pic>
      <p:pic>
        <p:nvPicPr>
          <p:cNvPr id="9" name="Picture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810FD9C-E852-5213-7436-4CCB34FF42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8769" y="3315162"/>
            <a:ext cx="1294738" cy="1449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544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3332</TotalTime>
  <Words>916</Words>
  <Application>Microsoft Office PowerPoint</Application>
  <PresentationFormat>Widescreen</PresentationFormat>
  <Paragraphs>127</Paragraphs>
  <Slides>100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100</vt:i4>
      </vt:variant>
    </vt:vector>
  </HeadingPairs>
  <TitlesOfParts>
    <vt:vector size="112" baseType="lpstr">
      <vt:lpstr>Algerian</vt:lpstr>
      <vt:lpstr>Amiri</vt:lpstr>
      <vt:lpstr>Arial</vt:lpstr>
      <vt:lpstr>Arial Black</vt:lpstr>
      <vt:lpstr>Calibri</vt:lpstr>
      <vt:lpstr>Calibri Light</vt:lpstr>
      <vt:lpstr>Cambria</vt:lpstr>
      <vt:lpstr>Constantia</vt:lpstr>
      <vt:lpstr>Segoe UI</vt:lpstr>
      <vt:lpstr>Verdana</vt:lpstr>
      <vt:lpstr>Wingdings</vt:lpstr>
      <vt:lpstr>Office 佈景主題</vt:lpstr>
      <vt:lpstr>My journal to Python</vt:lpstr>
      <vt:lpstr>Agenda</vt:lpstr>
      <vt:lpstr>PYTHON</vt:lpstr>
      <vt:lpstr>Data types: Dictionary</vt:lpstr>
      <vt:lpstr>Dictionary Methods</vt:lpstr>
      <vt:lpstr>              Clear() Method() Method ) Method  </vt:lpstr>
      <vt:lpstr>fromkeys() Method </vt:lpstr>
      <vt:lpstr>get() Method </vt:lpstr>
      <vt:lpstr>items() Method </vt:lpstr>
      <vt:lpstr>keys() Method </vt:lpstr>
      <vt:lpstr>pop() Method </vt:lpstr>
      <vt:lpstr>   popitem() Method ❮ Dictionary Methods  </vt:lpstr>
      <vt:lpstr>setdefault() Method </vt:lpstr>
      <vt:lpstr>update() Method </vt:lpstr>
      <vt:lpstr>values() Method </vt:lpstr>
      <vt:lpstr>Input and output</vt:lpstr>
      <vt:lpstr>Way: 1 </vt:lpstr>
      <vt:lpstr>  Way: 2 </vt:lpstr>
      <vt:lpstr>  Answer:1</vt:lpstr>
      <vt:lpstr>Answer:2</vt:lpstr>
      <vt:lpstr>DATA TYPES:</vt:lpstr>
      <vt:lpstr>EXAMPLE:</vt:lpstr>
      <vt:lpstr>   DATA TYPES Python Strings  </vt:lpstr>
      <vt:lpstr>Python - Slicing Strings </vt:lpstr>
      <vt:lpstr>Python - Modify Strings </vt:lpstr>
      <vt:lpstr>Python - String Concatenation </vt:lpstr>
      <vt:lpstr>Python - Format - Strings </vt:lpstr>
      <vt:lpstr>Python - String Methods </vt:lpstr>
      <vt:lpstr>PowerPoint Presentation</vt:lpstr>
      <vt:lpstr>   Python String capitalize() Method ❮ String Metho  </vt:lpstr>
      <vt:lpstr> Python String casefold() Method </vt:lpstr>
      <vt:lpstr> Python String center() Method </vt:lpstr>
      <vt:lpstr> Python String count() Method </vt:lpstr>
      <vt:lpstr>   Python String encode() Method ❮ String Method  </vt:lpstr>
      <vt:lpstr>   Python String endswith() Method ❮ String Methods  </vt:lpstr>
      <vt:lpstr>Python String expandtabs() Method </vt:lpstr>
      <vt:lpstr>   Python String find() Method ❮ String Methods  </vt:lpstr>
      <vt:lpstr> Python String format() Method </vt:lpstr>
      <vt:lpstr> Python String index() Method </vt:lpstr>
      <vt:lpstr>   Python String isalnum() Method ❮ String Methods  </vt:lpstr>
      <vt:lpstr> Python String isalpha() Method </vt:lpstr>
      <vt:lpstr>Python String isascii() Method </vt:lpstr>
      <vt:lpstr>   Python String isdecimal() Method ❮ String Methods  </vt:lpstr>
      <vt:lpstr>  Python String isdigit() Method ❮ String Methods  </vt:lpstr>
      <vt:lpstr>   Python String isidentifier() Method ❮ String Methods  </vt:lpstr>
      <vt:lpstr>Python String islower() Method </vt:lpstr>
      <vt:lpstr>   Python String isnumeric() Method ❮ String Methods  </vt:lpstr>
      <vt:lpstr>Python String isprintable() Method </vt:lpstr>
      <vt:lpstr> Python String isspace() Method </vt:lpstr>
      <vt:lpstr> Python String istitle() Method </vt:lpstr>
      <vt:lpstr>   Python String isupper() Method ❮ String Methods  </vt:lpstr>
      <vt:lpstr>Python String join() Method </vt:lpstr>
      <vt:lpstr>   Python String ljust() Method ❮ String Methods  </vt:lpstr>
      <vt:lpstr>Python String lstrip() Method</vt:lpstr>
      <vt:lpstr>  Python String maketrans() Method ❮ String Methods  </vt:lpstr>
      <vt:lpstr>Python String partition() Method</vt:lpstr>
      <vt:lpstr>Python String replace() Method </vt:lpstr>
      <vt:lpstr>Python String rfind() Method </vt:lpstr>
      <vt:lpstr>Python String rindex() Method </vt:lpstr>
      <vt:lpstr>   Python String rjust() Method ❮ String Methods  </vt:lpstr>
      <vt:lpstr>Python String rsplit() Method </vt:lpstr>
      <vt:lpstr>Python String rstrip() Method </vt:lpstr>
      <vt:lpstr> Python String splitlines() Method </vt:lpstr>
      <vt:lpstr>Python String startswith() Method </vt:lpstr>
      <vt:lpstr>  Python String swapcase() Method ❮ String Method </vt:lpstr>
      <vt:lpstr>   Python String translate() Method ❮ String Methods  </vt:lpstr>
      <vt:lpstr> Python String zfill() Method </vt:lpstr>
      <vt:lpstr> Python Lists: </vt:lpstr>
      <vt:lpstr>Python - Access List Items </vt:lpstr>
      <vt:lpstr> Python - Change List Items </vt:lpstr>
      <vt:lpstr>  Python - Add List Items  </vt:lpstr>
      <vt:lpstr> Python - Remove List Items </vt:lpstr>
      <vt:lpstr> Python - Loop Lists </vt:lpstr>
      <vt:lpstr> Python - List Comprehension </vt:lpstr>
      <vt:lpstr> Python - Sort Lists </vt:lpstr>
      <vt:lpstr> Python - Copy Lists </vt:lpstr>
      <vt:lpstr> Python - Join Lists </vt:lpstr>
      <vt:lpstr>                Python - List Methods </vt:lpstr>
      <vt:lpstr>   Python List append() Method ❮ List Methods  </vt:lpstr>
      <vt:lpstr> Python List clear() Method </vt:lpstr>
      <vt:lpstr> Python List copy() Method </vt:lpstr>
      <vt:lpstr> Python List count() Method </vt:lpstr>
      <vt:lpstr> Python List extend() Method </vt:lpstr>
      <vt:lpstr> Python List index() Method </vt:lpstr>
      <vt:lpstr>   Python List insert() Method ❮ List Method  </vt:lpstr>
      <vt:lpstr> Python List pop() Method </vt:lpstr>
      <vt:lpstr>   Python List remove() Method ❮ List Methods  </vt:lpstr>
      <vt:lpstr>   Python List reverse() Method ❮ List Methods  </vt:lpstr>
      <vt:lpstr>  Python Operators  </vt:lpstr>
      <vt:lpstr> Python If ... Else </vt:lpstr>
      <vt:lpstr> Elif </vt:lpstr>
      <vt:lpstr>  Python For Loops  </vt:lpstr>
      <vt:lpstr>  Python While Loops  </vt:lpstr>
      <vt:lpstr> The range() Function </vt:lpstr>
      <vt:lpstr> The break Statement </vt:lpstr>
      <vt:lpstr> The continue Statement </vt:lpstr>
      <vt:lpstr> Parameters or Arguments </vt:lpstr>
      <vt:lpstr> Recursion </vt:lpstr>
      <vt:lpstr> Python Lambda </vt:lpstr>
      <vt:lpstr>                  THANK YOU!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My journey in Python</dc:title>
  <dc:creator>owner</dc:creator>
  <cp:lastModifiedBy>Chandro Ermitanio</cp:lastModifiedBy>
  <cp:revision>11</cp:revision>
  <dcterms:created xsi:type="dcterms:W3CDTF">2022-11-23T00:40:35Z</dcterms:created>
  <dcterms:modified xsi:type="dcterms:W3CDTF">2022-11-25T20:21:35Z</dcterms:modified>
</cp:coreProperties>
</file>